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1.xml" ContentType="application/vnd.openxmlformats-officedocument.drawingml.chart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3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charts/chart2.xml" ContentType="application/vnd.openxmlformats-officedocument.drawingml.chart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4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88" r:id="rId2"/>
    <p:sldId id="304" r:id="rId3"/>
    <p:sldId id="360" r:id="rId4"/>
    <p:sldId id="390" r:id="rId5"/>
    <p:sldId id="398" r:id="rId6"/>
    <p:sldId id="287" r:id="rId7"/>
    <p:sldId id="333" r:id="rId8"/>
    <p:sldId id="399" r:id="rId9"/>
    <p:sldId id="334" r:id="rId10"/>
    <p:sldId id="391" r:id="rId11"/>
    <p:sldId id="396" r:id="rId12"/>
    <p:sldId id="291" r:id="rId13"/>
    <p:sldId id="361" r:id="rId14"/>
    <p:sldId id="273" r:id="rId15"/>
    <p:sldId id="395" r:id="rId16"/>
    <p:sldId id="284" r:id="rId17"/>
    <p:sldId id="384" r:id="rId18"/>
    <p:sldId id="385" r:id="rId19"/>
    <p:sldId id="394" r:id="rId20"/>
    <p:sldId id="397" r:id="rId21"/>
    <p:sldId id="392" r:id="rId22"/>
    <p:sldId id="308" r:id="rId23"/>
    <p:sldId id="312" r:id="rId24"/>
    <p:sldId id="363" r:id="rId25"/>
    <p:sldId id="347" r:id="rId26"/>
    <p:sldId id="365" r:id="rId27"/>
    <p:sldId id="329" r:id="rId28"/>
    <p:sldId id="368" r:id="rId29"/>
    <p:sldId id="376" r:id="rId30"/>
    <p:sldId id="309" r:id="rId31"/>
    <p:sldId id="357" r:id="rId32"/>
    <p:sldId id="330" r:id="rId33"/>
    <p:sldId id="335" r:id="rId34"/>
    <p:sldId id="355" r:id="rId35"/>
    <p:sldId id="382" r:id="rId36"/>
    <p:sldId id="378" r:id="rId37"/>
    <p:sldId id="353" r:id="rId38"/>
    <p:sldId id="290" r:id="rId39"/>
  </p:sldIdLst>
  <p:sldSz cx="9144000" cy="6858000" type="screen4x3"/>
  <p:notesSz cx="9931400" cy="67945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Styl s motivem 2 – zvýraznění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48" autoAdjust="0"/>
    <p:restoredTop sz="95133" autoAdjust="0"/>
  </p:normalViewPr>
  <p:slideViewPr>
    <p:cSldViewPr>
      <p:cViewPr>
        <p:scale>
          <a:sx n="80" d="100"/>
          <a:sy n="80" d="100"/>
        </p:scale>
        <p:origin x="-1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notesViewPr>
    <p:cSldViewPr>
      <p:cViewPr varScale="1">
        <p:scale>
          <a:sx n="92" d="100"/>
          <a:sy n="92" d="100"/>
        </p:scale>
        <p:origin x="-3786" y="-120"/>
      </p:cViewPr>
      <p:guideLst>
        <p:guide orient="horz" pos="2140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'G4'!$B$5</c:f>
              <c:strCache>
                <c:ptCount val="1"/>
                <c:pt idx="0">
                  <c:v>Příjmy SR celkem</c:v>
                </c:pt>
              </c:strCache>
            </c:strRef>
          </c:tx>
          <c:spPr>
            <a:ln w="42591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'G4'!$C$4:$P$4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'G4'!$C$5:$P$5</c:f>
              <c:numCache>
                <c:formatCode>0</c:formatCode>
                <c:ptCount val="14"/>
                <c:pt idx="0">
                  <c:v>586.20755303999942</c:v>
                </c:pt>
                <c:pt idx="1">
                  <c:v>626.21561411999983</c:v>
                </c:pt>
                <c:pt idx="2">
                  <c:v>704.96706769000002</c:v>
                </c:pt>
                <c:pt idx="3">
                  <c:v>699.66505426999981</c:v>
                </c:pt>
                <c:pt idx="4">
                  <c:v>769.20744429000024</c:v>
                </c:pt>
                <c:pt idx="5">
                  <c:v>866.46016066000038</c:v>
                </c:pt>
                <c:pt idx="6">
                  <c:v>923.05993798999987</c:v>
                </c:pt>
                <c:pt idx="7">
                  <c:v>1025.8828542199994</c:v>
                </c:pt>
                <c:pt idx="8">
                  <c:v>1063.9410314999996</c:v>
                </c:pt>
                <c:pt idx="9">
                  <c:v>974.61468232000004</c:v>
                </c:pt>
                <c:pt idx="10">
                  <c:v>1022.21935</c:v>
                </c:pt>
                <c:pt idx="11">
                  <c:v>1044.8</c:v>
                </c:pt>
                <c:pt idx="12" formatCode="General">
                  <c:v>1085</c:v>
                </c:pt>
                <c:pt idx="13" formatCode="General">
                  <c:v>992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'G4'!$B$6</c:f>
              <c:strCache>
                <c:ptCount val="1"/>
                <c:pt idx="0">
                  <c:v>Výdaje SR celkem</c:v>
                </c:pt>
              </c:strCache>
            </c:strRef>
          </c:tx>
          <c:spPr>
            <a:ln w="42591">
              <a:solidFill>
                <a:srgbClr val="FF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'G4'!$C$4:$P$4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'G4'!$C$6:$P$6</c:f>
              <c:numCache>
                <c:formatCode>0</c:formatCode>
                <c:ptCount val="14"/>
                <c:pt idx="0">
                  <c:v>632.26825145000021</c:v>
                </c:pt>
                <c:pt idx="1">
                  <c:v>693.92030031000058</c:v>
                </c:pt>
                <c:pt idx="2">
                  <c:v>750.68269674999874</c:v>
                </c:pt>
                <c:pt idx="3">
                  <c:v>808.71839344999955</c:v>
                </c:pt>
                <c:pt idx="4">
                  <c:v>862.89167486999986</c:v>
                </c:pt>
                <c:pt idx="5">
                  <c:v>922.79801823000207</c:v>
                </c:pt>
                <c:pt idx="6">
                  <c:v>1020.6402235300027</c:v>
                </c:pt>
                <c:pt idx="7">
                  <c:v>1092.2745768700004</c:v>
                </c:pt>
                <c:pt idx="8">
                  <c:v>1083.9436448499994</c:v>
                </c:pt>
                <c:pt idx="9">
                  <c:v>1167.0090544300003</c:v>
                </c:pt>
                <c:pt idx="10">
                  <c:v>1184.8</c:v>
                </c:pt>
                <c:pt idx="11">
                  <c:v>1179.8</c:v>
                </c:pt>
                <c:pt idx="12" formatCode="General">
                  <c:v>1190</c:v>
                </c:pt>
                <c:pt idx="13" formatCode="General">
                  <c:v>1092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'G4'!$B$7</c:f>
              <c:strCache>
                <c:ptCount val="1"/>
                <c:pt idx="0">
                  <c:v>Mandatorní výdaje celkem</c:v>
                </c:pt>
              </c:strCache>
            </c:strRef>
          </c:tx>
          <c:spPr>
            <a:ln w="42591">
              <a:solidFill>
                <a:srgbClr val="0000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4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'G4'!$C$4:$P$4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'G4'!$C$7:$P$7</c:f>
              <c:numCache>
                <c:formatCode>0</c:formatCode>
                <c:ptCount val="14"/>
                <c:pt idx="0">
                  <c:v>335.899</c:v>
                </c:pt>
                <c:pt idx="1">
                  <c:v>354.541</c:v>
                </c:pt>
                <c:pt idx="2">
                  <c:v>382.50099999999998</c:v>
                </c:pt>
                <c:pt idx="3">
                  <c:v>426.59399999999999</c:v>
                </c:pt>
                <c:pt idx="4">
                  <c:v>453.19200000000001</c:v>
                </c:pt>
                <c:pt idx="5">
                  <c:v>471.74200000000002</c:v>
                </c:pt>
                <c:pt idx="6">
                  <c:v>523.19399999999996</c:v>
                </c:pt>
                <c:pt idx="7">
                  <c:v>554.51</c:v>
                </c:pt>
                <c:pt idx="8">
                  <c:v>581.822</c:v>
                </c:pt>
                <c:pt idx="9">
                  <c:v>621.98099999999999</c:v>
                </c:pt>
                <c:pt idx="10">
                  <c:v>652.83600000000001</c:v>
                </c:pt>
                <c:pt idx="11">
                  <c:v>681</c:v>
                </c:pt>
                <c:pt idx="12" formatCode="General">
                  <c:v>694</c:v>
                </c:pt>
                <c:pt idx="13" formatCode="General">
                  <c:v>718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'G4'!$B$8</c:f>
              <c:strCache>
                <c:ptCount val="1"/>
                <c:pt idx="0">
                  <c:v>Ostatní výdaje (nemandatorní)</c:v>
                </c:pt>
              </c:strCache>
            </c:strRef>
          </c:tx>
          <c:spPr>
            <a:ln w="42591">
              <a:solidFill>
                <a:srgbClr val="33996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8"/>
            <c:spPr>
              <a:solidFill>
                <a:srgbClr val="339966"/>
              </a:solidFill>
              <a:ln>
                <a:solidFill>
                  <a:srgbClr val="339966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'G4'!$C$4:$P$4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'G4'!$C$8:$P$8</c:f>
              <c:numCache>
                <c:formatCode>0</c:formatCode>
                <c:ptCount val="14"/>
                <c:pt idx="0">
                  <c:v>296.36925145000021</c:v>
                </c:pt>
                <c:pt idx="1">
                  <c:v>339.37930031000053</c:v>
                </c:pt>
                <c:pt idx="2">
                  <c:v>368.18169674999871</c:v>
                </c:pt>
                <c:pt idx="3">
                  <c:v>382.1243934499995</c:v>
                </c:pt>
                <c:pt idx="4">
                  <c:v>409.69967486999985</c:v>
                </c:pt>
                <c:pt idx="5">
                  <c:v>451.056018230002</c:v>
                </c:pt>
                <c:pt idx="6">
                  <c:v>497.44622353000261</c:v>
                </c:pt>
                <c:pt idx="7">
                  <c:v>537.7645768700005</c:v>
                </c:pt>
                <c:pt idx="8">
                  <c:v>502.12164484999937</c:v>
                </c:pt>
                <c:pt idx="9">
                  <c:v>545.02805443000022</c:v>
                </c:pt>
                <c:pt idx="10">
                  <c:v>531.96400000000006</c:v>
                </c:pt>
                <c:pt idx="11">
                  <c:v>498.96199999999999</c:v>
                </c:pt>
                <c:pt idx="12" formatCode="General">
                  <c:v>496</c:v>
                </c:pt>
                <c:pt idx="13" formatCode="General">
                  <c:v>374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254976"/>
        <c:axId val="74277632"/>
      </c:lineChart>
      <c:catAx>
        <c:axId val="7425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c:spPr>
        <c:txPr>
          <a:bodyPr rot="-2700000" vert="horz"/>
          <a:lstStyle/>
          <a:p>
            <a:pPr>
              <a:defRPr sz="1341" b="0" i="0" u="none" strike="noStrike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defRPr>
            </a:pPr>
            <a:endParaRPr lang="cs-CZ"/>
          </a:p>
        </c:txPr>
        <c:crossAx val="74277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4277632"/>
        <c:scaling>
          <c:orientation val="minMax"/>
        </c:scaling>
        <c:delete val="0"/>
        <c:axPos val="l"/>
        <c:majorGridlines>
          <c:spPr>
            <a:ln w="5324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341" b="0" i="0" u="none" strike="noStrike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defRPr>
            </a:pPr>
            <a:endParaRPr lang="cs-CZ"/>
          </a:p>
        </c:txPr>
        <c:crossAx val="742549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cs-CZ"/>
          </a:p>
        </c:txPr>
      </c:dTable>
      <c:spPr>
        <a:noFill/>
        <a:ln w="21295">
          <a:solidFill>
            <a:srgbClr val="80808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prstMaterial="matte">
          <a:bevelT w="63500" h="63500" prst="artDeco"/>
          <a:contourClr>
            <a:srgbClr val="000000"/>
          </a:contourClr>
        </a:sp3d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41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Příjmy v milionech Kč, bilance za rok 2012</c:v>
                </c:pt>
              </c:strCache>
            </c:strRef>
          </c:tx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400"/>
                      <a:t>4</a:t>
                    </a:r>
                    <a:r>
                      <a:rPr lang="en-US"/>
                      <a:t>1 </a:t>
                    </a:r>
                    <a:r>
                      <a:rPr lang="en-US" smtClean="0"/>
                      <a:t>4</a:t>
                    </a:r>
                    <a:r>
                      <a:rPr lang="cs-CZ" smtClean="0"/>
                      <a:t>91</a:t>
                    </a:r>
                    <a:r>
                      <a:rPr lang="en-US" smtClean="0"/>
                      <a:t>,03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List1!$A$2:$A$6</c:f>
              <c:strCache>
                <c:ptCount val="5"/>
                <c:pt idx="0">
                  <c:v>Obce</c:v>
                </c:pt>
                <c:pt idx="1">
                  <c:v>Města</c:v>
                </c:pt>
                <c:pt idx="2">
                  <c:v>Městyse</c:v>
                </c:pt>
                <c:pt idx="3">
                  <c:v>Statutární města</c:v>
                </c:pt>
                <c:pt idx="4">
                  <c:v>Hlavní město Praha</c:v>
                </c:pt>
              </c:strCache>
            </c:strRef>
          </c:cat>
          <c:val>
            <c:numRef>
              <c:f>List1!$B$2:$B$6</c:f>
              <c:numCache>
                <c:formatCode>#,##0.00</c:formatCode>
                <c:ptCount val="5"/>
                <c:pt idx="0">
                  <c:v>27095.865119999999</c:v>
                </c:pt>
                <c:pt idx="1">
                  <c:v>38760.047890000002</c:v>
                </c:pt>
                <c:pt idx="2">
                  <c:v>2236.8519999999999</c:v>
                </c:pt>
                <c:pt idx="3">
                  <c:v>35526.369850000003</c:v>
                </c:pt>
                <c:pt idx="4">
                  <c:v>41915.419719999998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8280192"/>
        <c:axId val="118282880"/>
        <c:axId val="0"/>
      </c:bar3DChart>
      <c:catAx>
        <c:axId val="1182801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cs-CZ"/>
          </a:p>
        </c:txPr>
        <c:crossAx val="118282880"/>
        <c:crosses val="autoZero"/>
        <c:auto val="1"/>
        <c:lblAlgn val="ctr"/>
        <c:lblOffset val="100"/>
        <c:noMultiLvlLbl val="0"/>
      </c:catAx>
      <c:valAx>
        <c:axId val="11828288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one"/>
        <c:crossAx val="11828019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image" Target="../media/image13.jpe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wmf"/><Relationship Id="rId1" Type="http://schemas.openxmlformats.org/officeDocument/2006/relationships/image" Target="../media/image24.png"/></Relationships>
</file>

<file path=ppt/diagrams/_rels/data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diagrams/_rels/data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image" Target="../media/image13.jpe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wmf"/><Relationship Id="rId1" Type="http://schemas.openxmlformats.org/officeDocument/2006/relationships/image" Target="../media/image24.png"/></Relationships>
</file>

<file path=ppt/diagrams/_rels/drawing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diagrams/_rels/drawing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C6357-66E7-42EB-8EEB-277DC521776B}" type="doc">
      <dgm:prSet loTypeId="urn:microsoft.com/office/officeart/2005/8/layout/vList3#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BAE40E5D-0689-434D-B6E1-451B611B4742}">
      <dgm:prSet/>
      <dgm:spPr/>
      <dgm:t>
        <a:bodyPr/>
        <a:lstStyle/>
        <a:p>
          <a:pPr rtl="0"/>
          <a:r>
            <a: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Hospodaření veřejných rozpočtů, </a:t>
          </a:r>
          <a:r>
            <a: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daňové příjmy a moderní finanční řízení</a:t>
          </a:r>
          <a:endParaRPr lang="cs-CZ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405FFE-DD5D-4A4A-8C69-1D034876AE02}" type="parTrans" cxnId="{B86EE8F8-911A-4D86-878E-EF1F08356BA1}">
      <dgm:prSet/>
      <dgm:spPr/>
      <dgm:t>
        <a:bodyPr/>
        <a:lstStyle/>
        <a:p>
          <a:endParaRPr lang="cs-CZ"/>
        </a:p>
      </dgm:t>
    </dgm:pt>
    <dgm:pt modelId="{B9FE1190-A856-494D-B056-C3B07A2ECBD9}" type="sibTrans" cxnId="{B86EE8F8-911A-4D86-878E-EF1F08356BA1}">
      <dgm:prSet/>
      <dgm:spPr/>
      <dgm:t>
        <a:bodyPr/>
        <a:lstStyle/>
        <a:p>
          <a:endParaRPr lang="cs-CZ"/>
        </a:p>
      </dgm:t>
    </dgm:pt>
    <dgm:pt modelId="{12610B6D-7A11-4A1D-B553-3BD6CB867212}" type="pres">
      <dgm:prSet presAssocID="{BE5C6357-66E7-42EB-8EEB-277DC521776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FE2AEE9-FCBE-480E-9389-F5C98838B8BA}" type="pres">
      <dgm:prSet presAssocID="{BAE40E5D-0689-434D-B6E1-451B611B4742}" presName="composite" presStyleCnt="0"/>
      <dgm:spPr/>
      <dgm:t>
        <a:bodyPr/>
        <a:lstStyle/>
        <a:p>
          <a:endParaRPr lang="cs-CZ"/>
        </a:p>
      </dgm:t>
    </dgm:pt>
    <dgm:pt modelId="{C660A3BB-0AC3-4025-8EED-3843292A5EEB}" type="pres">
      <dgm:prSet presAssocID="{BAE40E5D-0689-434D-B6E1-451B611B4742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C42BCD04-CAF1-406A-AD40-81B51F1EA389}" type="pres">
      <dgm:prSet presAssocID="{BAE40E5D-0689-434D-B6E1-451B611B4742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CE9AB91-F169-4B09-98D5-976ABA90E04D}" type="presOf" srcId="{BE5C6357-66E7-42EB-8EEB-277DC521776B}" destId="{12610B6D-7A11-4A1D-B553-3BD6CB867212}" srcOrd="0" destOrd="0" presId="urn:microsoft.com/office/officeart/2005/8/layout/vList3#1"/>
    <dgm:cxn modelId="{8B4CEFE9-DA11-499C-B94B-BEEED3CA69E9}" type="presOf" srcId="{BAE40E5D-0689-434D-B6E1-451B611B4742}" destId="{C42BCD04-CAF1-406A-AD40-81B51F1EA389}" srcOrd="0" destOrd="0" presId="urn:microsoft.com/office/officeart/2005/8/layout/vList3#1"/>
    <dgm:cxn modelId="{B86EE8F8-911A-4D86-878E-EF1F08356BA1}" srcId="{BE5C6357-66E7-42EB-8EEB-277DC521776B}" destId="{BAE40E5D-0689-434D-B6E1-451B611B4742}" srcOrd="0" destOrd="0" parTransId="{3E405FFE-DD5D-4A4A-8C69-1D034876AE02}" sibTransId="{B9FE1190-A856-494D-B056-C3B07A2ECBD9}"/>
    <dgm:cxn modelId="{B4B56859-858C-45AB-8214-E710CFB388C4}" type="presParOf" srcId="{12610B6D-7A11-4A1D-B553-3BD6CB867212}" destId="{6FE2AEE9-FCBE-480E-9389-F5C98838B8BA}" srcOrd="0" destOrd="0" presId="urn:microsoft.com/office/officeart/2005/8/layout/vList3#1"/>
    <dgm:cxn modelId="{91B1065F-2EA0-4114-9002-7DED84FE4856}" type="presParOf" srcId="{6FE2AEE9-FCBE-480E-9389-F5C98838B8BA}" destId="{C660A3BB-0AC3-4025-8EED-3843292A5EEB}" srcOrd="0" destOrd="0" presId="urn:microsoft.com/office/officeart/2005/8/layout/vList3#1"/>
    <dgm:cxn modelId="{85256DE4-D2BB-45B1-B848-7EA872CEF0F2}" type="presParOf" srcId="{6FE2AEE9-FCBE-480E-9389-F5C98838B8BA}" destId="{C42BCD04-CAF1-406A-AD40-81B51F1EA38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AC4F9AA-B9A0-4233-AB04-B9BF00F6C6A2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32D28BA3-2F5E-4C75-97F5-B765220EA4E8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sz="30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TRANSAKCE VLÁDNÍHO SEKTORU </a:t>
          </a:r>
          <a:r>
            <a:rPr lang="cs-CZ" sz="30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ZEMÍ </a:t>
          </a:r>
          <a:r>
            <a:rPr lang="cs-CZ" sz="30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EU V ROCE </a:t>
          </a:r>
          <a:r>
            <a:rPr lang="cs-CZ" sz="30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2012 </a:t>
          </a:r>
          <a:r>
            <a:rPr lang="cs-CZ" sz="30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 </a:t>
          </a:r>
          <a:r>
            <a:rPr lang="en-US" sz="30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 HDP</a:t>
          </a:r>
          <a:endParaRPr lang="cs-CZ" sz="2500" b="1" baseline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E1D76F-2AD5-4266-A3A4-BCEC12A1609D}" type="parTrans" cxnId="{9571B01E-DE53-4189-B5D1-820A8F9E49D2}">
      <dgm:prSet/>
      <dgm:spPr/>
      <dgm:t>
        <a:bodyPr/>
        <a:lstStyle/>
        <a:p>
          <a:endParaRPr lang="cs-CZ"/>
        </a:p>
      </dgm:t>
    </dgm:pt>
    <dgm:pt modelId="{C8AC5588-CD70-43B0-9E5D-9AD472C64F42}" type="sibTrans" cxnId="{9571B01E-DE53-4189-B5D1-820A8F9E49D2}">
      <dgm:prSet/>
      <dgm:spPr/>
      <dgm:t>
        <a:bodyPr/>
        <a:lstStyle/>
        <a:p>
          <a:endParaRPr lang="cs-CZ"/>
        </a:p>
      </dgm:t>
    </dgm:pt>
    <dgm:pt modelId="{E8E5FF0D-F53D-4FA4-9BC5-D18291B4278F}" type="pres">
      <dgm:prSet presAssocID="{AAC4F9AA-B9A0-4233-AB04-B9BF00F6C6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588B2A-3F7D-4F36-8E53-544B6F25DA56}" type="pres">
      <dgm:prSet presAssocID="{32D28BA3-2F5E-4C75-97F5-B765220EA4E8}" presName="linNode" presStyleCnt="0"/>
      <dgm:spPr/>
      <dgm:t>
        <a:bodyPr/>
        <a:lstStyle/>
        <a:p>
          <a:endParaRPr lang="cs-CZ"/>
        </a:p>
      </dgm:t>
    </dgm:pt>
    <dgm:pt modelId="{14F1427B-4B4F-4331-A1B6-1A23873CCDA9}" type="pres">
      <dgm:prSet presAssocID="{32D28BA3-2F5E-4C75-97F5-B765220EA4E8}" presName="parentText" presStyleLbl="node1" presStyleIdx="0" presStyleCnt="1" custScaleX="23513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571B01E-DE53-4189-B5D1-820A8F9E49D2}" srcId="{AAC4F9AA-B9A0-4233-AB04-B9BF00F6C6A2}" destId="{32D28BA3-2F5E-4C75-97F5-B765220EA4E8}" srcOrd="0" destOrd="0" parTransId="{E0E1D76F-2AD5-4266-A3A4-BCEC12A1609D}" sibTransId="{C8AC5588-CD70-43B0-9E5D-9AD472C64F42}"/>
    <dgm:cxn modelId="{0CE301F0-CBB6-4112-B118-7D3627DF3543}" type="presOf" srcId="{32D28BA3-2F5E-4C75-97F5-B765220EA4E8}" destId="{14F1427B-4B4F-4331-A1B6-1A23873CCDA9}" srcOrd="0" destOrd="0" presId="urn:microsoft.com/office/officeart/2005/8/layout/vList5"/>
    <dgm:cxn modelId="{7AF4226B-DEC7-4AB4-800F-F1A7B495F430}" type="presOf" srcId="{AAC4F9AA-B9A0-4233-AB04-B9BF00F6C6A2}" destId="{E8E5FF0D-F53D-4FA4-9BC5-D18291B4278F}" srcOrd="0" destOrd="0" presId="urn:microsoft.com/office/officeart/2005/8/layout/vList5"/>
    <dgm:cxn modelId="{C0EBF24E-7DE6-4671-9039-FB19FF6D79DC}" type="presParOf" srcId="{E8E5FF0D-F53D-4FA4-9BC5-D18291B4278F}" destId="{64588B2A-3F7D-4F36-8E53-544B6F25DA56}" srcOrd="0" destOrd="0" presId="urn:microsoft.com/office/officeart/2005/8/layout/vList5"/>
    <dgm:cxn modelId="{DA91FE9E-8631-4F79-A2A9-29F6CA966AE1}" type="presParOf" srcId="{64588B2A-3F7D-4F36-8E53-544B6F25DA56}" destId="{14F1427B-4B4F-4331-A1B6-1A23873CCD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AC4F9AA-B9A0-4233-AB04-B9BF00F6C6A2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32D28BA3-2F5E-4C75-97F5-B765220EA4E8}">
      <dgm:prSet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GLOBÁLNÍ SROVNÁNÍ PRŮMĚRNÉ VÝŠE MEZD</a:t>
          </a:r>
          <a:endParaRPr lang="cs-CZ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E1D76F-2AD5-4266-A3A4-BCEC12A1609D}" type="parTrans" cxnId="{9571B01E-DE53-4189-B5D1-820A8F9E49D2}">
      <dgm:prSet/>
      <dgm:spPr/>
      <dgm:t>
        <a:bodyPr/>
        <a:lstStyle/>
        <a:p>
          <a:endParaRPr lang="cs-CZ"/>
        </a:p>
      </dgm:t>
    </dgm:pt>
    <dgm:pt modelId="{C8AC5588-CD70-43B0-9E5D-9AD472C64F42}" type="sibTrans" cxnId="{9571B01E-DE53-4189-B5D1-820A8F9E49D2}">
      <dgm:prSet/>
      <dgm:spPr/>
      <dgm:t>
        <a:bodyPr/>
        <a:lstStyle/>
        <a:p>
          <a:endParaRPr lang="cs-CZ"/>
        </a:p>
      </dgm:t>
    </dgm:pt>
    <dgm:pt modelId="{E8E5FF0D-F53D-4FA4-9BC5-D18291B4278F}" type="pres">
      <dgm:prSet presAssocID="{AAC4F9AA-B9A0-4233-AB04-B9BF00F6C6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588B2A-3F7D-4F36-8E53-544B6F25DA56}" type="pres">
      <dgm:prSet presAssocID="{32D28BA3-2F5E-4C75-97F5-B765220EA4E8}" presName="linNode" presStyleCnt="0"/>
      <dgm:spPr/>
      <dgm:t>
        <a:bodyPr/>
        <a:lstStyle/>
        <a:p>
          <a:endParaRPr lang="cs-CZ"/>
        </a:p>
      </dgm:t>
    </dgm:pt>
    <dgm:pt modelId="{14F1427B-4B4F-4331-A1B6-1A23873CCDA9}" type="pres">
      <dgm:prSet presAssocID="{32D28BA3-2F5E-4C75-97F5-B765220EA4E8}" presName="parentText" presStyleLbl="node1" presStyleIdx="0" presStyleCnt="1" custScaleX="23513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EE39A2B-7DF7-4087-B529-7441C1696522}" type="presOf" srcId="{AAC4F9AA-B9A0-4233-AB04-B9BF00F6C6A2}" destId="{E8E5FF0D-F53D-4FA4-9BC5-D18291B4278F}" srcOrd="0" destOrd="0" presId="urn:microsoft.com/office/officeart/2005/8/layout/vList5"/>
    <dgm:cxn modelId="{9571B01E-DE53-4189-B5D1-820A8F9E49D2}" srcId="{AAC4F9AA-B9A0-4233-AB04-B9BF00F6C6A2}" destId="{32D28BA3-2F5E-4C75-97F5-B765220EA4E8}" srcOrd="0" destOrd="0" parTransId="{E0E1D76F-2AD5-4266-A3A4-BCEC12A1609D}" sibTransId="{C8AC5588-CD70-43B0-9E5D-9AD472C64F42}"/>
    <dgm:cxn modelId="{E0F7CEDB-725B-431B-B943-1D00FC0BA572}" type="presOf" srcId="{32D28BA3-2F5E-4C75-97F5-B765220EA4E8}" destId="{14F1427B-4B4F-4331-A1B6-1A23873CCDA9}" srcOrd="0" destOrd="0" presId="urn:microsoft.com/office/officeart/2005/8/layout/vList5"/>
    <dgm:cxn modelId="{65B75943-FF2A-4929-BBA8-26400B758C75}" type="presParOf" srcId="{E8E5FF0D-F53D-4FA4-9BC5-D18291B4278F}" destId="{64588B2A-3F7D-4F36-8E53-544B6F25DA56}" srcOrd="0" destOrd="0" presId="urn:microsoft.com/office/officeart/2005/8/layout/vList5"/>
    <dgm:cxn modelId="{25AC21B2-F4C1-406E-91D2-BD227D0653E4}" type="presParOf" srcId="{64588B2A-3F7D-4F36-8E53-544B6F25DA56}" destId="{14F1427B-4B4F-4331-A1B6-1A23873CCD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097E45B-A709-45C8-89C1-F561E786EBB0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A7544A07-5ADD-4C5F-B2FE-2FC61A777F7B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sz="30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SHRNUTÍ STAVU VEŘEJNÝCH FINANCÍ EU</a:t>
          </a:r>
          <a:endParaRPr lang="cs-CZ" sz="3000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DDAAFC-A859-4A8A-9437-2393BCFA32D1}" type="parTrans" cxnId="{AE83D2C1-12D0-491A-8597-5A3C39858C07}">
      <dgm:prSet/>
      <dgm:spPr/>
      <dgm:t>
        <a:bodyPr/>
        <a:lstStyle/>
        <a:p>
          <a:endParaRPr lang="cs-CZ"/>
        </a:p>
      </dgm:t>
    </dgm:pt>
    <dgm:pt modelId="{7C61ADEB-A3E8-43CF-9BF8-DE9A7CE211B6}" type="sibTrans" cxnId="{AE83D2C1-12D0-491A-8597-5A3C39858C07}">
      <dgm:prSet/>
      <dgm:spPr/>
      <dgm:t>
        <a:bodyPr/>
        <a:lstStyle/>
        <a:p>
          <a:endParaRPr lang="cs-CZ"/>
        </a:p>
      </dgm:t>
    </dgm:pt>
    <dgm:pt modelId="{FE599F11-2FB3-4694-8184-838493414C00}" type="pres">
      <dgm:prSet presAssocID="{4097E45B-A709-45C8-89C1-F561E786EB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CB3223B-4D18-49F5-82D1-7E575B7CCB77}" type="pres">
      <dgm:prSet presAssocID="{A7544A07-5ADD-4C5F-B2FE-2FC61A777F7B}" presName="linNode" presStyleCnt="0"/>
      <dgm:spPr/>
      <dgm:t>
        <a:bodyPr/>
        <a:lstStyle/>
        <a:p>
          <a:endParaRPr lang="cs-CZ"/>
        </a:p>
      </dgm:t>
    </dgm:pt>
    <dgm:pt modelId="{E55A6FEC-4C78-4FAC-B094-280F71247AF7}" type="pres">
      <dgm:prSet presAssocID="{A7544A07-5ADD-4C5F-B2FE-2FC61A777F7B}" presName="parentText" presStyleLbl="node1" presStyleIdx="0" presStyleCnt="1" custScaleX="21874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7877615-C697-4014-A83B-9E48CECBA7A3}" type="presOf" srcId="{4097E45B-A709-45C8-89C1-F561E786EBB0}" destId="{FE599F11-2FB3-4694-8184-838493414C00}" srcOrd="0" destOrd="0" presId="urn:microsoft.com/office/officeart/2005/8/layout/vList5"/>
    <dgm:cxn modelId="{AE83D2C1-12D0-491A-8597-5A3C39858C07}" srcId="{4097E45B-A709-45C8-89C1-F561E786EBB0}" destId="{A7544A07-5ADD-4C5F-B2FE-2FC61A777F7B}" srcOrd="0" destOrd="0" parTransId="{4FDDAAFC-A859-4A8A-9437-2393BCFA32D1}" sibTransId="{7C61ADEB-A3E8-43CF-9BF8-DE9A7CE211B6}"/>
    <dgm:cxn modelId="{7F3E99F9-0D23-40E7-BB42-3956367BC8EF}" type="presOf" srcId="{A7544A07-5ADD-4C5F-B2FE-2FC61A777F7B}" destId="{E55A6FEC-4C78-4FAC-B094-280F71247AF7}" srcOrd="0" destOrd="0" presId="urn:microsoft.com/office/officeart/2005/8/layout/vList5"/>
    <dgm:cxn modelId="{2D63A438-A317-4CC5-A78D-11009ED59387}" type="presParOf" srcId="{FE599F11-2FB3-4694-8184-838493414C00}" destId="{1CB3223B-4D18-49F5-82D1-7E575B7CCB77}" srcOrd="0" destOrd="0" presId="urn:microsoft.com/office/officeart/2005/8/layout/vList5"/>
    <dgm:cxn modelId="{4D1B0444-410F-46B3-B902-7DB8435AB4C8}" type="presParOf" srcId="{1CB3223B-4D18-49F5-82D1-7E575B7CCB77}" destId="{E55A6FEC-4C78-4FAC-B094-280F71247AF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E8B499D-CB87-4F9F-8686-1B48E9893C2F}" type="doc">
      <dgm:prSet loTypeId="urn:microsoft.com/office/officeart/2005/8/layout/vList3#4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812F8872-A8E9-4276-B01D-8D5564F669E9}">
      <dgm:prSet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Evropa stárne (je nestarší na světě) výdaje na péči o seniory a nemocné (i díky novým technologiím) radikálně roste nejvíce to pociťuje Itálie a Řecko. </a:t>
          </a:r>
          <a:r>
            <a:rPr lang="cs-CZ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Naopak Německo zatím dovede situaci zvládat. </a:t>
          </a:r>
          <a:endParaRPr lang="cs-CZ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E7BF96-31F9-49E5-B34D-596AD10D7945}" type="parTrans" cxnId="{90178D78-4357-48A5-B295-5DCBA3BC2583}">
      <dgm:prSet/>
      <dgm:spPr/>
      <dgm:t>
        <a:bodyPr/>
        <a:lstStyle/>
        <a:p>
          <a:endParaRPr lang="cs-CZ"/>
        </a:p>
      </dgm:t>
    </dgm:pt>
    <dgm:pt modelId="{84954A5A-4253-408F-9534-D3D8557FFC4A}" type="sibTrans" cxnId="{90178D78-4357-48A5-B295-5DCBA3BC2583}">
      <dgm:prSet/>
      <dgm:spPr/>
      <dgm:t>
        <a:bodyPr/>
        <a:lstStyle/>
        <a:p>
          <a:endParaRPr lang="cs-CZ"/>
        </a:p>
      </dgm:t>
    </dgm:pt>
    <dgm:pt modelId="{0384A6B5-2EE5-4E27-ACC0-0AFA2E901E27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cs-CZ" sz="1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VYSOKÁ NEZAMĚSTNANOST </a:t>
          </a:r>
          <a:br>
            <a:rPr lang="cs-CZ" sz="1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1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ŠPANĚLSKO 25,3</a:t>
          </a:r>
          <a:r>
            <a:rPr lang="en-US" sz="1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%, </a:t>
          </a:r>
          <a:r>
            <a:rPr lang="cs-CZ" sz="1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ŘECKO 24,4</a:t>
          </a:r>
          <a:r>
            <a:rPr lang="en-US" sz="1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r>
            <a:rPr lang="cs-CZ" sz="1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PORTUGALSKO 15,9</a:t>
          </a:r>
          <a:r>
            <a:rPr lang="en-US" sz="1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r>
            <a:rPr lang="cs-CZ" sz="1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IRSKO 15</a:t>
          </a:r>
          <a:r>
            <a:rPr lang="en-US" sz="1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r>
            <a:rPr lang="cs-CZ" sz="1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SLOVENSKO 14,2</a:t>
          </a:r>
          <a:r>
            <a:rPr lang="en-US" sz="1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r>
            <a:rPr lang="cs-CZ" sz="1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br>
            <a:rPr lang="cs-CZ" sz="1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1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EXTRÉMNĚ VYSOKÁ NEZAMĚSTNANOST MLADÝCH LIDÍ VE VĚKU DO 24 LET </a:t>
          </a:r>
          <a:endParaRPr lang="cs-CZ" sz="17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4D55D1-44AF-41C3-8659-E16601531537}" type="parTrans" cxnId="{819386BA-139B-4B30-BB7D-A0D649FDA19A}">
      <dgm:prSet/>
      <dgm:spPr/>
      <dgm:t>
        <a:bodyPr/>
        <a:lstStyle/>
        <a:p>
          <a:endParaRPr lang="cs-CZ"/>
        </a:p>
      </dgm:t>
    </dgm:pt>
    <dgm:pt modelId="{F9372DDB-14D4-4F37-BE6B-9DBD6A7F8DE6}" type="sibTrans" cxnId="{819386BA-139B-4B30-BB7D-A0D649FDA19A}">
      <dgm:prSet/>
      <dgm:spPr/>
      <dgm:t>
        <a:bodyPr/>
        <a:lstStyle/>
        <a:p>
          <a:endParaRPr lang="cs-CZ"/>
        </a:p>
      </dgm:t>
    </dgm:pt>
    <dgm:pt modelId="{E0AD9882-FBBC-4D6B-88E2-557062A02E65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cs-CZ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 EUROZÓNĚ JE  17 ZEMÍ, Z TOHO JEN 4 MAJÍ DLUH VEŘEJNÝCH ROZPOČTŮ NIŽŠÍ NEŽLI 50</a:t>
          </a:r>
          <a:r>
            <a: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r>
            <a:rPr lang="cs-CZ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HDP! </a:t>
          </a:r>
        </a:p>
      </dgm:t>
    </dgm:pt>
    <dgm:pt modelId="{B1951411-4949-4651-B3AF-FCE5874D28E9}" type="parTrans" cxnId="{22E713D8-4932-4755-B642-F589D9878848}">
      <dgm:prSet/>
      <dgm:spPr/>
      <dgm:t>
        <a:bodyPr/>
        <a:lstStyle/>
        <a:p>
          <a:endParaRPr lang="cs-CZ"/>
        </a:p>
      </dgm:t>
    </dgm:pt>
    <dgm:pt modelId="{1B0A1A93-C7B4-41B9-B81E-C66E2DE1265E}" type="sibTrans" cxnId="{22E713D8-4932-4755-B642-F589D9878848}">
      <dgm:prSet/>
      <dgm:spPr/>
      <dgm:t>
        <a:bodyPr/>
        <a:lstStyle/>
        <a:p>
          <a:endParaRPr lang="cs-CZ"/>
        </a:p>
      </dgm:t>
    </dgm:pt>
    <dgm:pt modelId="{FD740572-5231-4264-9DE7-568AD5FE42F0}" type="pres">
      <dgm:prSet presAssocID="{1E8B499D-CB87-4F9F-8686-1B48E9893C2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FF9E08F-14E0-4CC6-8C89-03BD11B7677A}" type="pres">
      <dgm:prSet presAssocID="{812F8872-A8E9-4276-B01D-8D5564F669E9}" presName="composite" presStyleCnt="0"/>
      <dgm:spPr/>
    </dgm:pt>
    <dgm:pt modelId="{F7FD1608-B315-4E28-93C5-293CC28EA007}" type="pres">
      <dgm:prSet presAssocID="{812F8872-A8E9-4276-B01D-8D5564F669E9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69E805C5-5225-4039-8982-33CF5F14669F}" type="pres">
      <dgm:prSet presAssocID="{812F8872-A8E9-4276-B01D-8D5564F669E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3EE1531-4110-408B-8EF5-CCC2BBBA8E9D}" type="pres">
      <dgm:prSet presAssocID="{84954A5A-4253-408F-9534-D3D8557FFC4A}" presName="spacing" presStyleCnt="0"/>
      <dgm:spPr/>
    </dgm:pt>
    <dgm:pt modelId="{5A90C7E8-DC3D-4DE3-8E48-39D715170FCF}" type="pres">
      <dgm:prSet presAssocID="{0384A6B5-2EE5-4E27-ACC0-0AFA2E901E27}" presName="composite" presStyleCnt="0"/>
      <dgm:spPr/>
    </dgm:pt>
    <dgm:pt modelId="{4859F37C-E718-47F8-8553-5AF9B64B8117}" type="pres">
      <dgm:prSet presAssocID="{0384A6B5-2EE5-4E27-ACC0-0AFA2E901E27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A3013931-9B4E-45F6-9818-C3D248BF6AE1}" type="pres">
      <dgm:prSet presAssocID="{0384A6B5-2EE5-4E27-ACC0-0AFA2E901E2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A744C4D-5A8D-4063-ABA7-2B288A81933D}" type="pres">
      <dgm:prSet presAssocID="{F9372DDB-14D4-4F37-BE6B-9DBD6A7F8DE6}" presName="spacing" presStyleCnt="0"/>
      <dgm:spPr/>
    </dgm:pt>
    <dgm:pt modelId="{AFB1947B-4CDD-4CC2-BBBA-34C6B5737DB0}" type="pres">
      <dgm:prSet presAssocID="{E0AD9882-FBBC-4D6B-88E2-557062A02E65}" presName="composite" presStyleCnt="0"/>
      <dgm:spPr/>
    </dgm:pt>
    <dgm:pt modelId="{708C101D-9930-4DE6-A87D-DFFF2B89EA32}" type="pres">
      <dgm:prSet presAssocID="{E0AD9882-FBBC-4D6B-88E2-557062A02E65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857B84B9-ED66-4BB1-A27A-E53468592348}" type="pres">
      <dgm:prSet presAssocID="{E0AD9882-FBBC-4D6B-88E2-557062A02E6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19386BA-139B-4B30-BB7D-A0D649FDA19A}" srcId="{1E8B499D-CB87-4F9F-8686-1B48E9893C2F}" destId="{0384A6B5-2EE5-4E27-ACC0-0AFA2E901E27}" srcOrd="1" destOrd="0" parTransId="{FA4D55D1-44AF-41C3-8659-E16601531537}" sibTransId="{F9372DDB-14D4-4F37-BE6B-9DBD6A7F8DE6}"/>
    <dgm:cxn modelId="{7C3491A9-3DCD-4123-B136-A4E922A26C55}" type="presOf" srcId="{E0AD9882-FBBC-4D6B-88E2-557062A02E65}" destId="{857B84B9-ED66-4BB1-A27A-E53468592348}" srcOrd="0" destOrd="0" presId="urn:microsoft.com/office/officeart/2005/8/layout/vList3#4"/>
    <dgm:cxn modelId="{F7390D46-D2B7-46D9-B0C2-EFCCF6340D26}" type="presOf" srcId="{1E8B499D-CB87-4F9F-8686-1B48E9893C2F}" destId="{FD740572-5231-4264-9DE7-568AD5FE42F0}" srcOrd="0" destOrd="0" presId="urn:microsoft.com/office/officeart/2005/8/layout/vList3#4"/>
    <dgm:cxn modelId="{BED46DA6-8476-47ED-9AD9-DA94D9525F88}" type="presOf" srcId="{0384A6B5-2EE5-4E27-ACC0-0AFA2E901E27}" destId="{A3013931-9B4E-45F6-9818-C3D248BF6AE1}" srcOrd="0" destOrd="0" presId="urn:microsoft.com/office/officeart/2005/8/layout/vList3#4"/>
    <dgm:cxn modelId="{22E713D8-4932-4755-B642-F589D9878848}" srcId="{1E8B499D-CB87-4F9F-8686-1B48E9893C2F}" destId="{E0AD9882-FBBC-4D6B-88E2-557062A02E65}" srcOrd="2" destOrd="0" parTransId="{B1951411-4949-4651-B3AF-FCE5874D28E9}" sibTransId="{1B0A1A93-C7B4-41B9-B81E-C66E2DE1265E}"/>
    <dgm:cxn modelId="{EC6E3030-6B89-4712-94C4-02441E2BC224}" type="presOf" srcId="{812F8872-A8E9-4276-B01D-8D5564F669E9}" destId="{69E805C5-5225-4039-8982-33CF5F14669F}" srcOrd="0" destOrd="0" presId="urn:microsoft.com/office/officeart/2005/8/layout/vList3#4"/>
    <dgm:cxn modelId="{90178D78-4357-48A5-B295-5DCBA3BC2583}" srcId="{1E8B499D-CB87-4F9F-8686-1B48E9893C2F}" destId="{812F8872-A8E9-4276-B01D-8D5564F669E9}" srcOrd="0" destOrd="0" parTransId="{86E7BF96-31F9-49E5-B34D-596AD10D7945}" sibTransId="{84954A5A-4253-408F-9534-D3D8557FFC4A}"/>
    <dgm:cxn modelId="{4C1ACA9F-A4D7-4618-99DD-390E80DD4C3A}" type="presParOf" srcId="{FD740572-5231-4264-9DE7-568AD5FE42F0}" destId="{EFF9E08F-14E0-4CC6-8C89-03BD11B7677A}" srcOrd="0" destOrd="0" presId="urn:microsoft.com/office/officeart/2005/8/layout/vList3#4"/>
    <dgm:cxn modelId="{6B9B3EBA-5B2A-4191-A670-B8845984C314}" type="presParOf" srcId="{EFF9E08F-14E0-4CC6-8C89-03BD11B7677A}" destId="{F7FD1608-B315-4E28-93C5-293CC28EA007}" srcOrd="0" destOrd="0" presId="urn:microsoft.com/office/officeart/2005/8/layout/vList3#4"/>
    <dgm:cxn modelId="{786F5E8B-BB10-4E56-8AD9-C34171F2C4BC}" type="presParOf" srcId="{EFF9E08F-14E0-4CC6-8C89-03BD11B7677A}" destId="{69E805C5-5225-4039-8982-33CF5F14669F}" srcOrd="1" destOrd="0" presId="urn:microsoft.com/office/officeart/2005/8/layout/vList3#4"/>
    <dgm:cxn modelId="{D270C136-133C-4C6F-9872-6BDE906EA920}" type="presParOf" srcId="{FD740572-5231-4264-9DE7-568AD5FE42F0}" destId="{E3EE1531-4110-408B-8EF5-CCC2BBBA8E9D}" srcOrd="1" destOrd="0" presId="urn:microsoft.com/office/officeart/2005/8/layout/vList3#4"/>
    <dgm:cxn modelId="{48A0264D-F305-47D5-B832-ACCBBEE1EB56}" type="presParOf" srcId="{FD740572-5231-4264-9DE7-568AD5FE42F0}" destId="{5A90C7E8-DC3D-4DE3-8E48-39D715170FCF}" srcOrd="2" destOrd="0" presId="urn:microsoft.com/office/officeart/2005/8/layout/vList3#4"/>
    <dgm:cxn modelId="{69810B1B-36AD-445E-9703-3C3EB580CF4C}" type="presParOf" srcId="{5A90C7E8-DC3D-4DE3-8E48-39D715170FCF}" destId="{4859F37C-E718-47F8-8553-5AF9B64B8117}" srcOrd="0" destOrd="0" presId="urn:microsoft.com/office/officeart/2005/8/layout/vList3#4"/>
    <dgm:cxn modelId="{E9C3C8D3-034B-48AB-9E2E-A87755C6AD69}" type="presParOf" srcId="{5A90C7E8-DC3D-4DE3-8E48-39D715170FCF}" destId="{A3013931-9B4E-45F6-9818-C3D248BF6AE1}" srcOrd="1" destOrd="0" presId="urn:microsoft.com/office/officeart/2005/8/layout/vList3#4"/>
    <dgm:cxn modelId="{AD2C0CE9-306A-4AF7-AE5F-EB739EFFB515}" type="presParOf" srcId="{FD740572-5231-4264-9DE7-568AD5FE42F0}" destId="{4A744C4D-5A8D-4063-ABA7-2B288A81933D}" srcOrd="3" destOrd="0" presId="urn:microsoft.com/office/officeart/2005/8/layout/vList3#4"/>
    <dgm:cxn modelId="{2CAF10D0-3D6C-4DDD-A83E-F465627C3902}" type="presParOf" srcId="{FD740572-5231-4264-9DE7-568AD5FE42F0}" destId="{AFB1947B-4CDD-4CC2-BBBA-34C6B5737DB0}" srcOrd="4" destOrd="0" presId="urn:microsoft.com/office/officeart/2005/8/layout/vList3#4"/>
    <dgm:cxn modelId="{56E17E8B-CC1B-41CC-A80E-43AF188A85BB}" type="presParOf" srcId="{AFB1947B-4CDD-4CC2-BBBA-34C6B5737DB0}" destId="{708C101D-9930-4DE6-A87D-DFFF2B89EA32}" srcOrd="0" destOrd="0" presId="urn:microsoft.com/office/officeart/2005/8/layout/vList3#4"/>
    <dgm:cxn modelId="{4C2D619E-6693-42E6-9F19-84662C31F535}" type="presParOf" srcId="{AFB1947B-4CDD-4CC2-BBBA-34C6B5737DB0}" destId="{857B84B9-ED66-4BB1-A27A-E53468592348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097E45B-A709-45C8-89C1-F561E786EBB0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A7544A07-5ADD-4C5F-B2FE-2FC61A777F7B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sz="30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SHRNUTÍ STAVU VEŘEJNÝCH FINANCÍ EU</a:t>
          </a:r>
          <a:endParaRPr lang="cs-CZ" sz="3000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DDAAFC-A859-4A8A-9437-2393BCFA32D1}" type="parTrans" cxnId="{AE83D2C1-12D0-491A-8597-5A3C39858C07}">
      <dgm:prSet/>
      <dgm:spPr/>
      <dgm:t>
        <a:bodyPr/>
        <a:lstStyle/>
        <a:p>
          <a:endParaRPr lang="cs-CZ"/>
        </a:p>
      </dgm:t>
    </dgm:pt>
    <dgm:pt modelId="{7C61ADEB-A3E8-43CF-9BF8-DE9A7CE211B6}" type="sibTrans" cxnId="{AE83D2C1-12D0-491A-8597-5A3C39858C07}">
      <dgm:prSet/>
      <dgm:spPr/>
      <dgm:t>
        <a:bodyPr/>
        <a:lstStyle/>
        <a:p>
          <a:endParaRPr lang="cs-CZ"/>
        </a:p>
      </dgm:t>
    </dgm:pt>
    <dgm:pt modelId="{FE599F11-2FB3-4694-8184-838493414C00}" type="pres">
      <dgm:prSet presAssocID="{4097E45B-A709-45C8-89C1-F561E786EB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CB3223B-4D18-49F5-82D1-7E575B7CCB77}" type="pres">
      <dgm:prSet presAssocID="{A7544A07-5ADD-4C5F-B2FE-2FC61A777F7B}" presName="linNode" presStyleCnt="0"/>
      <dgm:spPr/>
      <dgm:t>
        <a:bodyPr/>
        <a:lstStyle/>
        <a:p>
          <a:endParaRPr lang="cs-CZ"/>
        </a:p>
      </dgm:t>
    </dgm:pt>
    <dgm:pt modelId="{E55A6FEC-4C78-4FAC-B094-280F71247AF7}" type="pres">
      <dgm:prSet presAssocID="{A7544A07-5ADD-4C5F-B2FE-2FC61A777F7B}" presName="parentText" presStyleLbl="node1" presStyleIdx="0" presStyleCnt="1" custScaleX="21874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9AF3D5A-4043-41D1-9CA1-D2A0B6DEDDFF}" type="presOf" srcId="{4097E45B-A709-45C8-89C1-F561E786EBB0}" destId="{FE599F11-2FB3-4694-8184-838493414C00}" srcOrd="0" destOrd="0" presId="urn:microsoft.com/office/officeart/2005/8/layout/vList5"/>
    <dgm:cxn modelId="{34D24DFC-E45E-452D-B4A2-20BEE66138A0}" type="presOf" srcId="{A7544A07-5ADD-4C5F-B2FE-2FC61A777F7B}" destId="{E55A6FEC-4C78-4FAC-B094-280F71247AF7}" srcOrd="0" destOrd="0" presId="urn:microsoft.com/office/officeart/2005/8/layout/vList5"/>
    <dgm:cxn modelId="{AE83D2C1-12D0-491A-8597-5A3C39858C07}" srcId="{4097E45B-A709-45C8-89C1-F561E786EBB0}" destId="{A7544A07-5ADD-4C5F-B2FE-2FC61A777F7B}" srcOrd="0" destOrd="0" parTransId="{4FDDAAFC-A859-4A8A-9437-2393BCFA32D1}" sibTransId="{7C61ADEB-A3E8-43CF-9BF8-DE9A7CE211B6}"/>
    <dgm:cxn modelId="{E4A184BA-D042-47B3-A7E9-000A573D94CC}" type="presParOf" srcId="{FE599F11-2FB3-4694-8184-838493414C00}" destId="{1CB3223B-4D18-49F5-82D1-7E575B7CCB77}" srcOrd="0" destOrd="0" presId="urn:microsoft.com/office/officeart/2005/8/layout/vList5"/>
    <dgm:cxn modelId="{2912E9E3-99F5-4697-8B19-6E092F6749D5}" type="presParOf" srcId="{1CB3223B-4D18-49F5-82D1-7E575B7CCB77}" destId="{E55A6FEC-4C78-4FAC-B094-280F71247AF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E8B499D-CB87-4F9F-8686-1B48E9893C2F}" type="doc">
      <dgm:prSet loTypeId="urn:microsoft.com/office/officeart/2005/8/layout/vList3#4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812F8872-A8E9-4276-B01D-8D5564F669E9}">
      <dgm:prSet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cs-CZ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Ekonomika eurozóny </a:t>
          </a:r>
          <a:r>
            <a:rPr lang="cs-CZ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mírně stoupá o </a:t>
          </a:r>
          <a:r>
            <a:rPr lang="cs-CZ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0,2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r>
            <a:rPr lang="cs-CZ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čtvrtletně, naopak nejlepší výsledky dokazuje Německo růst o 0,5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cs-CZ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E7BF96-31F9-49E5-B34D-596AD10D7945}" type="parTrans" cxnId="{90178D78-4357-48A5-B295-5DCBA3BC2583}">
      <dgm:prSet/>
      <dgm:spPr/>
      <dgm:t>
        <a:bodyPr/>
        <a:lstStyle/>
        <a:p>
          <a:endParaRPr lang="cs-CZ"/>
        </a:p>
      </dgm:t>
    </dgm:pt>
    <dgm:pt modelId="{84954A5A-4253-408F-9534-D3D8557FFC4A}" type="sibTrans" cxnId="{90178D78-4357-48A5-B295-5DCBA3BC2583}">
      <dgm:prSet/>
      <dgm:spPr/>
      <dgm:t>
        <a:bodyPr/>
        <a:lstStyle/>
        <a:p>
          <a:endParaRPr lang="cs-CZ"/>
        </a:p>
      </dgm:t>
    </dgm:pt>
    <dgm:pt modelId="{0384A6B5-2EE5-4E27-ACC0-0AFA2E901E27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Evropsk</a:t>
          </a:r>
          <a:r>
            <a:rPr lang="cs-CZ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 ekonomika včetně české, slovenské a podobně je prudce závislá na automobilovém průmyslu. Škoda – auto a.s. tvoří až jednu třetinu HDP v ČR!</a:t>
          </a:r>
          <a:endParaRPr lang="cs-CZ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4D55D1-44AF-41C3-8659-E16601531537}" type="parTrans" cxnId="{819386BA-139B-4B30-BB7D-A0D649FDA19A}">
      <dgm:prSet/>
      <dgm:spPr/>
      <dgm:t>
        <a:bodyPr/>
        <a:lstStyle/>
        <a:p>
          <a:endParaRPr lang="cs-CZ"/>
        </a:p>
      </dgm:t>
    </dgm:pt>
    <dgm:pt modelId="{F9372DDB-14D4-4F37-BE6B-9DBD6A7F8DE6}" type="sibTrans" cxnId="{819386BA-139B-4B30-BB7D-A0D649FDA19A}">
      <dgm:prSet/>
      <dgm:spPr/>
      <dgm:t>
        <a:bodyPr/>
        <a:lstStyle/>
        <a:p>
          <a:endParaRPr lang="cs-CZ"/>
        </a:p>
      </dgm:t>
    </dgm:pt>
    <dgm:pt modelId="{E0AD9882-FBBC-4D6B-88E2-557062A02E65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cs-CZ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Prakticky celá Evropa hospodaří ve veřejných financích na dluh, dostává se tak do spletité sítě dluhové služby</a:t>
          </a:r>
        </a:p>
      </dgm:t>
    </dgm:pt>
    <dgm:pt modelId="{B1951411-4949-4651-B3AF-FCE5874D28E9}" type="parTrans" cxnId="{22E713D8-4932-4755-B642-F589D9878848}">
      <dgm:prSet/>
      <dgm:spPr/>
      <dgm:t>
        <a:bodyPr/>
        <a:lstStyle/>
        <a:p>
          <a:endParaRPr lang="cs-CZ"/>
        </a:p>
      </dgm:t>
    </dgm:pt>
    <dgm:pt modelId="{1B0A1A93-C7B4-41B9-B81E-C66E2DE1265E}" type="sibTrans" cxnId="{22E713D8-4932-4755-B642-F589D9878848}">
      <dgm:prSet/>
      <dgm:spPr/>
      <dgm:t>
        <a:bodyPr/>
        <a:lstStyle/>
        <a:p>
          <a:endParaRPr lang="cs-CZ"/>
        </a:p>
      </dgm:t>
    </dgm:pt>
    <dgm:pt modelId="{FD740572-5231-4264-9DE7-568AD5FE42F0}" type="pres">
      <dgm:prSet presAssocID="{1E8B499D-CB87-4F9F-8686-1B48E9893C2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FF9E08F-14E0-4CC6-8C89-03BD11B7677A}" type="pres">
      <dgm:prSet presAssocID="{812F8872-A8E9-4276-B01D-8D5564F669E9}" presName="composite" presStyleCnt="0"/>
      <dgm:spPr/>
    </dgm:pt>
    <dgm:pt modelId="{F7FD1608-B315-4E28-93C5-293CC28EA007}" type="pres">
      <dgm:prSet presAssocID="{812F8872-A8E9-4276-B01D-8D5564F669E9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cs-CZ"/>
        </a:p>
      </dgm:t>
    </dgm:pt>
    <dgm:pt modelId="{69E805C5-5225-4039-8982-33CF5F14669F}" type="pres">
      <dgm:prSet presAssocID="{812F8872-A8E9-4276-B01D-8D5564F669E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3EE1531-4110-408B-8EF5-CCC2BBBA8E9D}" type="pres">
      <dgm:prSet presAssocID="{84954A5A-4253-408F-9534-D3D8557FFC4A}" presName="spacing" presStyleCnt="0"/>
      <dgm:spPr/>
    </dgm:pt>
    <dgm:pt modelId="{5A90C7E8-DC3D-4DE3-8E48-39D715170FCF}" type="pres">
      <dgm:prSet presAssocID="{0384A6B5-2EE5-4E27-ACC0-0AFA2E901E27}" presName="composite" presStyleCnt="0"/>
      <dgm:spPr/>
    </dgm:pt>
    <dgm:pt modelId="{4859F37C-E718-47F8-8553-5AF9B64B8117}" type="pres">
      <dgm:prSet presAssocID="{0384A6B5-2EE5-4E27-ACC0-0AFA2E901E27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cs-CZ"/>
        </a:p>
      </dgm:t>
    </dgm:pt>
    <dgm:pt modelId="{A3013931-9B4E-45F6-9818-C3D248BF6AE1}" type="pres">
      <dgm:prSet presAssocID="{0384A6B5-2EE5-4E27-ACC0-0AFA2E901E2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A744C4D-5A8D-4063-ABA7-2B288A81933D}" type="pres">
      <dgm:prSet presAssocID="{F9372DDB-14D4-4F37-BE6B-9DBD6A7F8DE6}" presName="spacing" presStyleCnt="0"/>
      <dgm:spPr/>
    </dgm:pt>
    <dgm:pt modelId="{AFB1947B-4CDD-4CC2-BBBA-34C6B5737DB0}" type="pres">
      <dgm:prSet presAssocID="{E0AD9882-FBBC-4D6B-88E2-557062A02E65}" presName="composite" presStyleCnt="0"/>
      <dgm:spPr/>
    </dgm:pt>
    <dgm:pt modelId="{708C101D-9930-4DE6-A87D-DFFF2B89EA32}" type="pres">
      <dgm:prSet presAssocID="{E0AD9882-FBBC-4D6B-88E2-557062A02E65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cs-CZ"/>
        </a:p>
      </dgm:t>
    </dgm:pt>
    <dgm:pt modelId="{857B84B9-ED66-4BB1-A27A-E53468592348}" type="pres">
      <dgm:prSet presAssocID="{E0AD9882-FBBC-4D6B-88E2-557062A02E6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19386BA-139B-4B30-BB7D-A0D649FDA19A}" srcId="{1E8B499D-CB87-4F9F-8686-1B48E9893C2F}" destId="{0384A6B5-2EE5-4E27-ACC0-0AFA2E901E27}" srcOrd="1" destOrd="0" parTransId="{FA4D55D1-44AF-41C3-8659-E16601531537}" sibTransId="{F9372DDB-14D4-4F37-BE6B-9DBD6A7F8DE6}"/>
    <dgm:cxn modelId="{23F0D9D7-8D9D-4A8A-9896-FD0BA6AF646A}" type="presOf" srcId="{E0AD9882-FBBC-4D6B-88E2-557062A02E65}" destId="{857B84B9-ED66-4BB1-A27A-E53468592348}" srcOrd="0" destOrd="0" presId="urn:microsoft.com/office/officeart/2005/8/layout/vList3#4"/>
    <dgm:cxn modelId="{A4306096-7A7E-44EB-B634-D2E707581A03}" type="presOf" srcId="{812F8872-A8E9-4276-B01D-8D5564F669E9}" destId="{69E805C5-5225-4039-8982-33CF5F14669F}" srcOrd="0" destOrd="0" presId="urn:microsoft.com/office/officeart/2005/8/layout/vList3#4"/>
    <dgm:cxn modelId="{0910953D-9D95-4964-A648-1A72B331F58B}" type="presOf" srcId="{0384A6B5-2EE5-4E27-ACC0-0AFA2E901E27}" destId="{A3013931-9B4E-45F6-9818-C3D248BF6AE1}" srcOrd="0" destOrd="0" presId="urn:microsoft.com/office/officeart/2005/8/layout/vList3#4"/>
    <dgm:cxn modelId="{FC390E94-907F-4405-A6A3-79BD40D702DA}" type="presOf" srcId="{1E8B499D-CB87-4F9F-8686-1B48E9893C2F}" destId="{FD740572-5231-4264-9DE7-568AD5FE42F0}" srcOrd="0" destOrd="0" presId="urn:microsoft.com/office/officeart/2005/8/layout/vList3#4"/>
    <dgm:cxn modelId="{22E713D8-4932-4755-B642-F589D9878848}" srcId="{1E8B499D-CB87-4F9F-8686-1B48E9893C2F}" destId="{E0AD9882-FBBC-4D6B-88E2-557062A02E65}" srcOrd="2" destOrd="0" parTransId="{B1951411-4949-4651-B3AF-FCE5874D28E9}" sibTransId="{1B0A1A93-C7B4-41B9-B81E-C66E2DE1265E}"/>
    <dgm:cxn modelId="{90178D78-4357-48A5-B295-5DCBA3BC2583}" srcId="{1E8B499D-CB87-4F9F-8686-1B48E9893C2F}" destId="{812F8872-A8E9-4276-B01D-8D5564F669E9}" srcOrd="0" destOrd="0" parTransId="{86E7BF96-31F9-49E5-B34D-596AD10D7945}" sibTransId="{84954A5A-4253-408F-9534-D3D8557FFC4A}"/>
    <dgm:cxn modelId="{DE737C6A-EBF4-41CB-A379-00683C412574}" type="presParOf" srcId="{FD740572-5231-4264-9DE7-568AD5FE42F0}" destId="{EFF9E08F-14E0-4CC6-8C89-03BD11B7677A}" srcOrd="0" destOrd="0" presId="urn:microsoft.com/office/officeart/2005/8/layout/vList3#4"/>
    <dgm:cxn modelId="{DF070A37-9C04-4C54-AF65-C67CA2B819B3}" type="presParOf" srcId="{EFF9E08F-14E0-4CC6-8C89-03BD11B7677A}" destId="{F7FD1608-B315-4E28-93C5-293CC28EA007}" srcOrd="0" destOrd="0" presId="urn:microsoft.com/office/officeart/2005/8/layout/vList3#4"/>
    <dgm:cxn modelId="{F9C8FE32-1246-4653-A372-6FC3CA7DCC9C}" type="presParOf" srcId="{EFF9E08F-14E0-4CC6-8C89-03BD11B7677A}" destId="{69E805C5-5225-4039-8982-33CF5F14669F}" srcOrd="1" destOrd="0" presId="urn:microsoft.com/office/officeart/2005/8/layout/vList3#4"/>
    <dgm:cxn modelId="{506E81D4-F97F-4C30-89C1-8D2C0EF65614}" type="presParOf" srcId="{FD740572-5231-4264-9DE7-568AD5FE42F0}" destId="{E3EE1531-4110-408B-8EF5-CCC2BBBA8E9D}" srcOrd="1" destOrd="0" presId="urn:microsoft.com/office/officeart/2005/8/layout/vList3#4"/>
    <dgm:cxn modelId="{D8321B8F-5CC3-463D-BA6A-DB66084A8540}" type="presParOf" srcId="{FD740572-5231-4264-9DE7-568AD5FE42F0}" destId="{5A90C7E8-DC3D-4DE3-8E48-39D715170FCF}" srcOrd="2" destOrd="0" presId="urn:microsoft.com/office/officeart/2005/8/layout/vList3#4"/>
    <dgm:cxn modelId="{992DA125-B09E-4585-9A82-9739F45C2051}" type="presParOf" srcId="{5A90C7E8-DC3D-4DE3-8E48-39D715170FCF}" destId="{4859F37C-E718-47F8-8553-5AF9B64B8117}" srcOrd="0" destOrd="0" presId="urn:microsoft.com/office/officeart/2005/8/layout/vList3#4"/>
    <dgm:cxn modelId="{D8FC7712-1D30-40BE-B74C-2F7150335740}" type="presParOf" srcId="{5A90C7E8-DC3D-4DE3-8E48-39D715170FCF}" destId="{A3013931-9B4E-45F6-9818-C3D248BF6AE1}" srcOrd="1" destOrd="0" presId="urn:microsoft.com/office/officeart/2005/8/layout/vList3#4"/>
    <dgm:cxn modelId="{AD880511-E5A6-49DA-BA10-16F93BD60A42}" type="presParOf" srcId="{FD740572-5231-4264-9DE7-568AD5FE42F0}" destId="{4A744C4D-5A8D-4063-ABA7-2B288A81933D}" srcOrd="3" destOrd="0" presId="urn:microsoft.com/office/officeart/2005/8/layout/vList3#4"/>
    <dgm:cxn modelId="{7606FBE0-29CE-4B91-B62F-27DD4641FE1E}" type="presParOf" srcId="{FD740572-5231-4264-9DE7-568AD5FE42F0}" destId="{AFB1947B-4CDD-4CC2-BBBA-34C6B5737DB0}" srcOrd="4" destOrd="0" presId="urn:microsoft.com/office/officeart/2005/8/layout/vList3#4"/>
    <dgm:cxn modelId="{211A8A7C-A385-4067-90CF-A57BCBDDC27E}" type="presParOf" srcId="{AFB1947B-4CDD-4CC2-BBBA-34C6B5737DB0}" destId="{708C101D-9930-4DE6-A87D-DFFF2B89EA32}" srcOrd="0" destOrd="0" presId="urn:microsoft.com/office/officeart/2005/8/layout/vList3#4"/>
    <dgm:cxn modelId="{9245A55D-A6AF-4EC8-BC43-5C8E924153C2}" type="presParOf" srcId="{AFB1947B-4CDD-4CC2-BBBA-34C6B5737DB0}" destId="{857B84B9-ED66-4BB1-A27A-E53468592348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E5C6357-66E7-42EB-8EEB-277DC521776B}" type="doc">
      <dgm:prSet loTypeId="urn:microsoft.com/office/officeart/2005/8/layout/vList3#5" loCatId="list" qsTypeId="urn:microsoft.com/office/officeart/2005/8/quickstyle/simple2" qsCatId="simple" csTypeId="urn:microsoft.com/office/officeart/2005/8/colors/accent1_1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cs-CZ"/>
        </a:p>
      </dgm:t>
    </dgm:pt>
    <dgm:pt modelId="{BAE40E5D-0689-434D-B6E1-451B611B4742}">
      <dgm:prSet custT="1"/>
      <dgm:spPr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PŘEHLED HOSPODAŘENÍ ČESKÉ REPUBLIKY</a:t>
          </a:r>
          <a:endParaRPr lang="cs-CZ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405FFE-DD5D-4A4A-8C69-1D034876AE02}" type="parTrans" cxnId="{B86EE8F8-911A-4D86-878E-EF1F08356BA1}">
      <dgm:prSet/>
      <dgm:spPr/>
      <dgm:t>
        <a:bodyPr/>
        <a:lstStyle/>
        <a:p>
          <a:endParaRPr lang="cs-CZ"/>
        </a:p>
      </dgm:t>
    </dgm:pt>
    <dgm:pt modelId="{B9FE1190-A856-494D-B056-C3B07A2ECBD9}" type="sibTrans" cxnId="{B86EE8F8-911A-4D86-878E-EF1F08356BA1}">
      <dgm:prSet/>
      <dgm:spPr/>
      <dgm:t>
        <a:bodyPr/>
        <a:lstStyle/>
        <a:p>
          <a:endParaRPr lang="cs-CZ"/>
        </a:p>
      </dgm:t>
    </dgm:pt>
    <dgm:pt modelId="{12610B6D-7A11-4A1D-B553-3BD6CB867212}" type="pres">
      <dgm:prSet presAssocID="{BE5C6357-66E7-42EB-8EEB-277DC521776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FE2AEE9-FCBE-480E-9389-F5C98838B8BA}" type="pres">
      <dgm:prSet presAssocID="{BAE40E5D-0689-434D-B6E1-451B611B4742}" presName="composite" presStyleCnt="0"/>
      <dgm:spPr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cs-CZ"/>
        </a:p>
      </dgm:t>
    </dgm:pt>
    <dgm:pt modelId="{C660A3BB-0AC3-4025-8EED-3843292A5EEB}" type="pres">
      <dgm:prSet presAssocID="{BAE40E5D-0689-434D-B6E1-451B611B4742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C42BCD04-CAF1-406A-AD40-81B51F1EA389}" type="pres">
      <dgm:prSet presAssocID="{BAE40E5D-0689-434D-B6E1-451B611B4742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CF00CEC-EAC9-4682-A728-E9852E44D756}" type="presOf" srcId="{BAE40E5D-0689-434D-B6E1-451B611B4742}" destId="{C42BCD04-CAF1-406A-AD40-81B51F1EA389}" srcOrd="0" destOrd="0" presId="urn:microsoft.com/office/officeart/2005/8/layout/vList3#5"/>
    <dgm:cxn modelId="{7A0C7512-8D5F-4BC1-BC08-72629BDD68E1}" type="presOf" srcId="{BE5C6357-66E7-42EB-8EEB-277DC521776B}" destId="{12610B6D-7A11-4A1D-B553-3BD6CB867212}" srcOrd="0" destOrd="0" presId="urn:microsoft.com/office/officeart/2005/8/layout/vList3#5"/>
    <dgm:cxn modelId="{B86EE8F8-911A-4D86-878E-EF1F08356BA1}" srcId="{BE5C6357-66E7-42EB-8EEB-277DC521776B}" destId="{BAE40E5D-0689-434D-B6E1-451B611B4742}" srcOrd="0" destOrd="0" parTransId="{3E405FFE-DD5D-4A4A-8C69-1D034876AE02}" sibTransId="{B9FE1190-A856-494D-B056-C3B07A2ECBD9}"/>
    <dgm:cxn modelId="{CE0957C3-23C5-4A4A-ACB3-01D9D0680E66}" type="presParOf" srcId="{12610B6D-7A11-4A1D-B553-3BD6CB867212}" destId="{6FE2AEE9-FCBE-480E-9389-F5C98838B8BA}" srcOrd="0" destOrd="0" presId="urn:microsoft.com/office/officeart/2005/8/layout/vList3#5"/>
    <dgm:cxn modelId="{F88F9DFB-B3DD-46E5-AFCA-964E4C6211F9}" type="presParOf" srcId="{6FE2AEE9-FCBE-480E-9389-F5C98838B8BA}" destId="{C660A3BB-0AC3-4025-8EED-3843292A5EEB}" srcOrd="0" destOrd="0" presId="urn:microsoft.com/office/officeart/2005/8/layout/vList3#5"/>
    <dgm:cxn modelId="{449B0771-051D-4222-A13B-FC1F4E98FD21}" type="presParOf" srcId="{6FE2AEE9-FCBE-480E-9389-F5C98838B8BA}" destId="{C42BCD04-CAF1-406A-AD40-81B51F1EA389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AC4F9AA-B9A0-4233-AB04-B9BF00F6C6A2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32D28BA3-2F5E-4C75-97F5-B765220EA4E8}">
      <dgm:prSet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VÝVOJ HOSPODAŘENÍ STÁTNÍHO ROZPOČTU</a:t>
          </a:r>
          <a:endParaRPr lang="cs-CZ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E1D76F-2AD5-4266-A3A4-BCEC12A1609D}" type="parTrans" cxnId="{9571B01E-DE53-4189-B5D1-820A8F9E49D2}">
      <dgm:prSet/>
      <dgm:spPr/>
      <dgm:t>
        <a:bodyPr/>
        <a:lstStyle/>
        <a:p>
          <a:endParaRPr lang="cs-CZ"/>
        </a:p>
      </dgm:t>
    </dgm:pt>
    <dgm:pt modelId="{C8AC5588-CD70-43B0-9E5D-9AD472C64F42}" type="sibTrans" cxnId="{9571B01E-DE53-4189-B5D1-820A8F9E49D2}">
      <dgm:prSet/>
      <dgm:spPr/>
      <dgm:t>
        <a:bodyPr/>
        <a:lstStyle/>
        <a:p>
          <a:endParaRPr lang="cs-CZ"/>
        </a:p>
      </dgm:t>
    </dgm:pt>
    <dgm:pt modelId="{E8E5FF0D-F53D-4FA4-9BC5-D18291B4278F}" type="pres">
      <dgm:prSet presAssocID="{AAC4F9AA-B9A0-4233-AB04-B9BF00F6C6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588B2A-3F7D-4F36-8E53-544B6F25DA56}" type="pres">
      <dgm:prSet presAssocID="{32D28BA3-2F5E-4C75-97F5-B765220EA4E8}" presName="linNode" presStyleCnt="0"/>
      <dgm:spPr/>
      <dgm:t>
        <a:bodyPr/>
        <a:lstStyle/>
        <a:p>
          <a:endParaRPr lang="cs-CZ"/>
        </a:p>
      </dgm:t>
    </dgm:pt>
    <dgm:pt modelId="{14F1427B-4B4F-4331-A1B6-1A23873CCDA9}" type="pres">
      <dgm:prSet presAssocID="{32D28BA3-2F5E-4C75-97F5-B765220EA4E8}" presName="parentText" presStyleLbl="node1" presStyleIdx="0" presStyleCnt="1" custScaleX="23513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9C6C97C-510E-4D79-82ED-D83A76D0D9FA}" type="presOf" srcId="{32D28BA3-2F5E-4C75-97F5-B765220EA4E8}" destId="{14F1427B-4B4F-4331-A1B6-1A23873CCDA9}" srcOrd="0" destOrd="0" presId="urn:microsoft.com/office/officeart/2005/8/layout/vList5"/>
    <dgm:cxn modelId="{61F04F44-72C9-4BFA-9FB5-19D8090B3806}" type="presOf" srcId="{AAC4F9AA-B9A0-4233-AB04-B9BF00F6C6A2}" destId="{E8E5FF0D-F53D-4FA4-9BC5-D18291B4278F}" srcOrd="0" destOrd="0" presId="urn:microsoft.com/office/officeart/2005/8/layout/vList5"/>
    <dgm:cxn modelId="{9571B01E-DE53-4189-B5D1-820A8F9E49D2}" srcId="{AAC4F9AA-B9A0-4233-AB04-B9BF00F6C6A2}" destId="{32D28BA3-2F5E-4C75-97F5-B765220EA4E8}" srcOrd="0" destOrd="0" parTransId="{E0E1D76F-2AD5-4266-A3A4-BCEC12A1609D}" sibTransId="{C8AC5588-CD70-43B0-9E5D-9AD472C64F42}"/>
    <dgm:cxn modelId="{9543203B-0AE8-43B9-806E-4AF1DB1A5724}" type="presParOf" srcId="{E8E5FF0D-F53D-4FA4-9BC5-D18291B4278F}" destId="{64588B2A-3F7D-4F36-8E53-544B6F25DA56}" srcOrd="0" destOrd="0" presId="urn:microsoft.com/office/officeart/2005/8/layout/vList5"/>
    <dgm:cxn modelId="{4ACCED3F-5EDA-46A6-8F11-603AAB737209}" type="presParOf" srcId="{64588B2A-3F7D-4F36-8E53-544B6F25DA56}" destId="{14F1427B-4B4F-4331-A1B6-1A23873CCD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097E45B-A709-45C8-89C1-F561E786EBB0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A7544A07-5ADD-4C5F-B2FE-2FC61A777F7B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sz="28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NEJNOVĚJŠÍ EKONOMICKÉ ÚDAJE ČR </a:t>
          </a:r>
          <a:br>
            <a:rPr lang="cs-CZ" sz="28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28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PODLE ČSÚ </a:t>
          </a:r>
          <a:r>
            <a:rPr lang="cs-CZ" sz="28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SRPEN </a:t>
          </a:r>
          <a:r>
            <a:rPr lang="cs-CZ" sz="28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2013</a:t>
          </a:r>
          <a:endParaRPr lang="cs-CZ" sz="2800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DDAAFC-A859-4A8A-9437-2393BCFA32D1}" type="parTrans" cxnId="{AE83D2C1-12D0-491A-8597-5A3C39858C07}">
      <dgm:prSet/>
      <dgm:spPr/>
      <dgm:t>
        <a:bodyPr/>
        <a:lstStyle/>
        <a:p>
          <a:endParaRPr lang="cs-CZ"/>
        </a:p>
      </dgm:t>
    </dgm:pt>
    <dgm:pt modelId="{7C61ADEB-A3E8-43CF-9BF8-DE9A7CE211B6}" type="sibTrans" cxnId="{AE83D2C1-12D0-491A-8597-5A3C39858C07}">
      <dgm:prSet/>
      <dgm:spPr/>
      <dgm:t>
        <a:bodyPr/>
        <a:lstStyle/>
        <a:p>
          <a:endParaRPr lang="cs-CZ"/>
        </a:p>
      </dgm:t>
    </dgm:pt>
    <dgm:pt modelId="{FE599F11-2FB3-4694-8184-838493414C00}" type="pres">
      <dgm:prSet presAssocID="{4097E45B-A709-45C8-89C1-F561E786EB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CB3223B-4D18-49F5-82D1-7E575B7CCB77}" type="pres">
      <dgm:prSet presAssocID="{A7544A07-5ADD-4C5F-B2FE-2FC61A777F7B}" presName="linNode" presStyleCnt="0"/>
      <dgm:spPr/>
      <dgm:t>
        <a:bodyPr/>
        <a:lstStyle/>
        <a:p>
          <a:endParaRPr lang="cs-CZ"/>
        </a:p>
      </dgm:t>
    </dgm:pt>
    <dgm:pt modelId="{E55A6FEC-4C78-4FAC-B094-280F71247AF7}" type="pres">
      <dgm:prSet presAssocID="{A7544A07-5ADD-4C5F-B2FE-2FC61A777F7B}" presName="parentText" presStyleLbl="node1" presStyleIdx="0" presStyleCnt="1" custScaleX="21874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AB3C04C-0812-4E66-B947-C7B9EEBF2AC9}" type="presOf" srcId="{A7544A07-5ADD-4C5F-B2FE-2FC61A777F7B}" destId="{E55A6FEC-4C78-4FAC-B094-280F71247AF7}" srcOrd="0" destOrd="0" presId="urn:microsoft.com/office/officeart/2005/8/layout/vList5"/>
    <dgm:cxn modelId="{7BA8100E-E9D4-4D73-8430-3A70C0A4EAA3}" type="presOf" srcId="{4097E45B-A709-45C8-89C1-F561E786EBB0}" destId="{FE599F11-2FB3-4694-8184-838493414C00}" srcOrd="0" destOrd="0" presId="urn:microsoft.com/office/officeart/2005/8/layout/vList5"/>
    <dgm:cxn modelId="{AE83D2C1-12D0-491A-8597-5A3C39858C07}" srcId="{4097E45B-A709-45C8-89C1-F561E786EBB0}" destId="{A7544A07-5ADD-4C5F-B2FE-2FC61A777F7B}" srcOrd="0" destOrd="0" parTransId="{4FDDAAFC-A859-4A8A-9437-2393BCFA32D1}" sibTransId="{7C61ADEB-A3E8-43CF-9BF8-DE9A7CE211B6}"/>
    <dgm:cxn modelId="{E65DCE68-E3AC-4EB3-A22E-E35AB9FE5C8C}" type="presParOf" srcId="{FE599F11-2FB3-4694-8184-838493414C00}" destId="{1CB3223B-4D18-49F5-82D1-7E575B7CCB77}" srcOrd="0" destOrd="0" presId="urn:microsoft.com/office/officeart/2005/8/layout/vList5"/>
    <dgm:cxn modelId="{F8DCD057-CE7B-44EE-81A4-9CDEE83D90EC}" type="presParOf" srcId="{1CB3223B-4D18-49F5-82D1-7E575B7CCB77}" destId="{E55A6FEC-4C78-4FAC-B094-280F71247AF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31FACBC-606C-4470-9710-463A3496F11F}" type="doc">
      <dgm:prSet loTypeId="urn:microsoft.com/office/officeart/2005/8/layout/defaul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40B1E5BA-EB47-4D00-982D-F7E7979BD32E}">
      <dgm:prSet phldrT="[Text]" custT="1"/>
      <dgm:spPr/>
      <dgm:t>
        <a:bodyPr/>
        <a:lstStyle/>
        <a:p>
          <a:pPr algn="r"/>
          <a:r>
            <a:rPr lang="cs-CZ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INFLACE </a:t>
          </a:r>
          <a:r>
            <a:rPr lang="cs-CZ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2,2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cs-CZ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F9F7F1-C74E-437B-8CDC-0C28D2BBA8E4}" type="parTrans" cxnId="{77216A96-04AA-495F-91CE-FE4F678A26DB}">
      <dgm:prSet/>
      <dgm:spPr/>
      <dgm:t>
        <a:bodyPr/>
        <a:lstStyle/>
        <a:p>
          <a:endParaRPr lang="cs-CZ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0E0F95-1AA6-44D6-A243-506FC70D7ECE}" type="sibTrans" cxnId="{77216A96-04AA-495F-91CE-FE4F678A26DB}">
      <dgm:prSet/>
      <dgm:spPr/>
      <dgm:t>
        <a:bodyPr/>
        <a:lstStyle/>
        <a:p>
          <a:endParaRPr lang="cs-CZ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32E708-783E-4E44-B146-80B14BCFB859}">
      <dgm:prSet phldrT="[Text]" custT="1"/>
      <dgm:spPr/>
      <dgm:t>
        <a:bodyPr/>
        <a:lstStyle/>
        <a:p>
          <a:pPr algn="r"/>
          <a:r>
            <a:rPr lang="cs-CZ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PRŮMYSLOVÁ VÝROBA</a:t>
          </a:r>
          <a:br>
            <a:rPr lang="cs-CZ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-5,3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cs-CZ" sz="3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A647F1-B67C-4145-BB4D-490E71F86F48}" type="parTrans" cxnId="{12882BEF-F417-44AD-A527-40AB7FFD0019}">
      <dgm:prSet/>
      <dgm:spPr/>
      <dgm:t>
        <a:bodyPr/>
        <a:lstStyle/>
        <a:p>
          <a:endParaRPr lang="cs-CZ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2DA693-C86A-4010-A849-74363C7E8126}" type="sibTrans" cxnId="{12882BEF-F417-44AD-A527-40AB7FFD0019}">
      <dgm:prSet/>
      <dgm:spPr/>
      <dgm:t>
        <a:bodyPr/>
        <a:lstStyle/>
        <a:p>
          <a:endParaRPr lang="cs-CZ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56D624-1055-49B8-AA14-577A2309C7D9}">
      <dgm:prSet phldrT="[Text]" custT="1"/>
      <dgm:spPr/>
      <dgm:t>
        <a:bodyPr/>
        <a:lstStyle/>
        <a:p>
          <a:pPr algn="r"/>
          <a:r>
            <a:rPr lang="cs-CZ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STAVEBNÍ VÝROBA</a:t>
          </a:r>
          <a:br>
            <a:rPr lang="cs-CZ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cs-CZ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11,1</a:t>
          </a:r>
          <a:r>
            <a: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cs-CZ" sz="36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16073B-3A34-4F04-BA23-0D51363B7860}" type="parTrans" cxnId="{7BD21F2F-8215-4364-8BE5-8B5A97F5426A}">
      <dgm:prSet/>
      <dgm:spPr/>
      <dgm:t>
        <a:bodyPr/>
        <a:lstStyle/>
        <a:p>
          <a:endParaRPr lang="cs-CZ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A1A7CC-803D-4E39-BB1F-7F81901DCA14}" type="sibTrans" cxnId="{7BD21F2F-8215-4364-8BE5-8B5A97F5426A}">
      <dgm:prSet/>
      <dgm:spPr/>
      <dgm:t>
        <a:bodyPr/>
        <a:lstStyle/>
        <a:p>
          <a:endParaRPr lang="cs-CZ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3E065E-FFAF-41B6-9325-4FBE5B8DACC2}">
      <dgm:prSet phldrT="[Text]" custT="1"/>
      <dgm:spPr/>
      <dgm:t>
        <a:bodyPr/>
        <a:lstStyle/>
        <a:p>
          <a:pPr algn="r"/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</a:t>
          </a:r>
          <a:r>
            <a:rPr lang="cs-CZ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ŮMĚRNÁ MZDA</a:t>
          </a:r>
          <a:br>
            <a:rPr lang="cs-CZ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cs-CZ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-2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cs-CZ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cs-CZ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A68D1E-0DAA-49B4-87A0-C032C8834A68}" type="parTrans" cxnId="{E4B5D41D-9CA1-4037-8B69-C4CB4DD51E6F}">
      <dgm:prSet/>
      <dgm:spPr/>
      <dgm:t>
        <a:bodyPr/>
        <a:lstStyle/>
        <a:p>
          <a:endParaRPr lang="cs-CZ"/>
        </a:p>
      </dgm:t>
    </dgm:pt>
    <dgm:pt modelId="{C986E768-7A6B-4970-A51E-F80AF44A328C}" type="sibTrans" cxnId="{E4B5D41D-9CA1-4037-8B69-C4CB4DD51E6F}">
      <dgm:prSet/>
      <dgm:spPr/>
      <dgm:t>
        <a:bodyPr/>
        <a:lstStyle/>
        <a:p>
          <a:endParaRPr lang="cs-CZ"/>
        </a:p>
      </dgm:t>
    </dgm:pt>
    <dgm:pt modelId="{33F01E89-6769-4B61-B85C-320CD0E142EC}">
      <dgm:prSet phldrT="[Text]" custT="1"/>
      <dgm:spPr/>
      <dgm:t>
        <a:bodyPr/>
        <a:lstStyle/>
        <a:p>
          <a:pPr algn="r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</a:t>
          </a:r>
          <a:r>
            <a: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ZAMĚSTNANOST</a:t>
          </a:r>
          <a:br>
            <a: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7,5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cs-CZ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CDE9F3-EAC7-4BAF-BDBC-9178386CF6FE}" type="parTrans" cxnId="{6003F63B-22DD-4B60-9D84-F6A05E7AEA29}">
      <dgm:prSet/>
      <dgm:spPr/>
      <dgm:t>
        <a:bodyPr/>
        <a:lstStyle/>
        <a:p>
          <a:endParaRPr lang="cs-CZ"/>
        </a:p>
      </dgm:t>
    </dgm:pt>
    <dgm:pt modelId="{E826698D-BE42-4053-BE66-829EC3796935}" type="sibTrans" cxnId="{6003F63B-22DD-4B60-9D84-F6A05E7AEA29}">
      <dgm:prSet/>
      <dgm:spPr/>
      <dgm:t>
        <a:bodyPr/>
        <a:lstStyle/>
        <a:p>
          <a:endParaRPr lang="cs-CZ"/>
        </a:p>
      </dgm:t>
    </dgm:pt>
    <dgm:pt modelId="{9CFEA8B6-A302-42BD-B68C-3EF038727355}">
      <dgm:prSet phldrT="[Text]"/>
      <dgm:spPr/>
      <dgm:t>
        <a:bodyPr/>
        <a:lstStyle/>
        <a:p>
          <a:pPr algn="r"/>
          <a:r>
            <a:rPr lang="cs-CZ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HDP</a:t>
          </a:r>
          <a:br>
            <a:rPr lang="cs-CZ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cs-CZ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1,3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cs-CZ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BD6075-7D3C-4009-AAE9-CE3DBEE3B758}" type="parTrans" cxnId="{8EB0FF80-49F2-4B29-BA6E-32CF2A4BFE82}">
      <dgm:prSet/>
      <dgm:spPr/>
      <dgm:t>
        <a:bodyPr/>
        <a:lstStyle/>
        <a:p>
          <a:endParaRPr lang="cs-CZ"/>
        </a:p>
      </dgm:t>
    </dgm:pt>
    <dgm:pt modelId="{BC62E68B-F857-4738-A2AD-81468CB3873B}" type="sibTrans" cxnId="{8EB0FF80-49F2-4B29-BA6E-32CF2A4BFE82}">
      <dgm:prSet/>
      <dgm:spPr/>
      <dgm:t>
        <a:bodyPr/>
        <a:lstStyle/>
        <a:p>
          <a:endParaRPr lang="cs-CZ"/>
        </a:p>
      </dgm:t>
    </dgm:pt>
    <dgm:pt modelId="{80BFA7A4-818F-47C9-870D-0CA03C40CA6A}" type="pres">
      <dgm:prSet presAssocID="{431FACBC-606C-4470-9710-463A3496F11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253455F-0BEA-423A-97E5-7D689E0B024F}" type="pres">
      <dgm:prSet presAssocID="{40B1E5BA-EB47-4D00-982D-F7E7979BD32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90F508-E50A-49F7-A33E-3D704AB4E04D}" type="pres">
      <dgm:prSet presAssocID="{980E0F95-1AA6-44D6-A243-506FC70D7ECE}" presName="sibTrans" presStyleCnt="0"/>
      <dgm:spPr/>
    </dgm:pt>
    <dgm:pt modelId="{BB5F7945-E438-4E3B-9C83-BC450D787945}" type="pres">
      <dgm:prSet presAssocID="{E432E708-783E-4E44-B146-80B14BCFB85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79F3FC-1D4A-4381-9C4F-A8946CBE03A6}" type="pres">
      <dgm:prSet presAssocID="{6A2DA693-C86A-4010-A849-74363C7E8126}" presName="sibTrans" presStyleCnt="0"/>
      <dgm:spPr/>
    </dgm:pt>
    <dgm:pt modelId="{B196D8C9-A562-4E96-8019-FF62923E3064}" type="pres">
      <dgm:prSet presAssocID="{1C56D624-1055-49B8-AA14-577A2309C7D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FACCEBE-B457-433C-AC10-9A09514592B1}" type="pres">
      <dgm:prSet presAssocID="{8FA1A7CC-803D-4E39-BB1F-7F81901DCA14}" presName="sibTrans" presStyleCnt="0"/>
      <dgm:spPr/>
    </dgm:pt>
    <dgm:pt modelId="{BB2A4136-67A7-4257-92BF-761662EA097E}" type="pres">
      <dgm:prSet presAssocID="{943E065E-FFAF-41B6-9325-4FBE5B8DACC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689E63-097F-4CAB-AFF2-D48BFD4E06B2}" type="pres">
      <dgm:prSet presAssocID="{C986E768-7A6B-4970-A51E-F80AF44A328C}" presName="sibTrans" presStyleCnt="0"/>
      <dgm:spPr/>
    </dgm:pt>
    <dgm:pt modelId="{44945F58-5E1D-401C-89D4-914D70CEC457}" type="pres">
      <dgm:prSet presAssocID="{33F01E89-6769-4B61-B85C-320CD0E142E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A981BD-FCD5-4E1F-8302-D4395D0389A9}" type="pres">
      <dgm:prSet presAssocID="{E826698D-BE42-4053-BE66-829EC3796935}" presName="sibTrans" presStyleCnt="0"/>
      <dgm:spPr/>
    </dgm:pt>
    <dgm:pt modelId="{E0A8D5FF-7C0E-49A4-98AF-852AB4B34D7E}" type="pres">
      <dgm:prSet presAssocID="{9CFEA8B6-A302-42BD-B68C-3EF03872735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0CB25D2-1CC3-4A87-9054-52EBF5311116}" type="presOf" srcId="{1C56D624-1055-49B8-AA14-577A2309C7D9}" destId="{B196D8C9-A562-4E96-8019-FF62923E3064}" srcOrd="0" destOrd="0" presId="urn:microsoft.com/office/officeart/2005/8/layout/default"/>
    <dgm:cxn modelId="{E4B5D41D-9CA1-4037-8B69-C4CB4DD51E6F}" srcId="{431FACBC-606C-4470-9710-463A3496F11F}" destId="{943E065E-FFAF-41B6-9325-4FBE5B8DACC2}" srcOrd="3" destOrd="0" parTransId="{CDA68D1E-0DAA-49B4-87A0-C032C8834A68}" sibTransId="{C986E768-7A6B-4970-A51E-F80AF44A328C}"/>
    <dgm:cxn modelId="{0550C570-8422-4F2B-A7A0-58278FD2ED27}" type="presOf" srcId="{9CFEA8B6-A302-42BD-B68C-3EF038727355}" destId="{E0A8D5FF-7C0E-49A4-98AF-852AB4B34D7E}" srcOrd="0" destOrd="0" presId="urn:microsoft.com/office/officeart/2005/8/layout/default"/>
    <dgm:cxn modelId="{38E81CFA-7A31-4DD8-AAE8-8360154482CF}" type="presOf" srcId="{40B1E5BA-EB47-4D00-982D-F7E7979BD32E}" destId="{8253455F-0BEA-423A-97E5-7D689E0B024F}" srcOrd="0" destOrd="0" presId="urn:microsoft.com/office/officeart/2005/8/layout/default"/>
    <dgm:cxn modelId="{77216A96-04AA-495F-91CE-FE4F678A26DB}" srcId="{431FACBC-606C-4470-9710-463A3496F11F}" destId="{40B1E5BA-EB47-4D00-982D-F7E7979BD32E}" srcOrd="0" destOrd="0" parTransId="{BFF9F7F1-C74E-437B-8CDC-0C28D2BBA8E4}" sibTransId="{980E0F95-1AA6-44D6-A243-506FC70D7ECE}"/>
    <dgm:cxn modelId="{BE1F8075-8E5B-40F9-81C8-BB2AEBB8FC31}" type="presOf" srcId="{33F01E89-6769-4B61-B85C-320CD0E142EC}" destId="{44945F58-5E1D-401C-89D4-914D70CEC457}" srcOrd="0" destOrd="0" presId="urn:microsoft.com/office/officeart/2005/8/layout/default"/>
    <dgm:cxn modelId="{6003F63B-22DD-4B60-9D84-F6A05E7AEA29}" srcId="{431FACBC-606C-4470-9710-463A3496F11F}" destId="{33F01E89-6769-4B61-B85C-320CD0E142EC}" srcOrd="4" destOrd="0" parTransId="{32CDE9F3-EAC7-4BAF-BDBC-9178386CF6FE}" sibTransId="{E826698D-BE42-4053-BE66-829EC3796935}"/>
    <dgm:cxn modelId="{12882BEF-F417-44AD-A527-40AB7FFD0019}" srcId="{431FACBC-606C-4470-9710-463A3496F11F}" destId="{E432E708-783E-4E44-B146-80B14BCFB859}" srcOrd="1" destOrd="0" parTransId="{0EA647F1-B67C-4145-BB4D-490E71F86F48}" sibTransId="{6A2DA693-C86A-4010-A849-74363C7E8126}"/>
    <dgm:cxn modelId="{3FC73B69-4AA8-4232-94FE-B2E0893859D5}" type="presOf" srcId="{431FACBC-606C-4470-9710-463A3496F11F}" destId="{80BFA7A4-818F-47C9-870D-0CA03C40CA6A}" srcOrd="0" destOrd="0" presId="urn:microsoft.com/office/officeart/2005/8/layout/default"/>
    <dgm:cxn modelId="{7BD21F2F-8215-4364-8BE5-8B5A97F5426A}" srcId="{431FACBC-606C-4470-9710-463A3496F11F}" destId="{1C56D624-1055-49B8-AA14-577A2309C7D9}" srcOrd="2" destOrd="0" parTransId="{7716073B-3A34-4F04-BA23-0D51363B7860}" sibTransId="{8FA1A7CC-803D-4E39-BB1F-7F81901DCA14}"/>
    <dgm:cxn modelId="{B6965515-8CDC-4D78-AF63-12F8FED5E38F}" type="presOf" srcId="{943E065E-FFAF-41B6-9325-4FBE5B8DACC2}" destId="{BB2A4136-67A7-4257-92BF-761662EA097E}" srcOrd="0" destOrd="0" presId="urn:microsoft.com/office/officeart/2005/8/layout/default"/>
    <dgm:cxn modelId="{8EB0FF80-49F2-4B29-BA6E-32CF2A4BFE82}" srcId="{431FACBC-606C-4470-9710-463A3496F11F}" destId="{9CFEA8B6-A302-42BD-B68C-3EF038727355}" srcOrd="5" destOrd="0" parTransId="{54BD6075-7D3C-4009-AAE9-CE3DBEE3B758}" sibTransId="{BC62E68B-F857-4738-A2AD-81468CB3873B}"/>
    <dgm:cxn modelId="{5BF83E3B-4726-4F56-AF08-3B873732D1F2}" type="presOf" srcId="{E432E708-783E-4E44-B146-80B14BCFB859}" destId="{BB5F7945-E438-4E3B-9C83-BC450D787945}" srcOrd="0" destOrd="0" presId="urn:microsoft.com/office/officeart/2005/8/layout/default"/>
    <dgm:cxn modelId="{E4FC6BB2-90C3-4CC2-9829-402496DDF449}" type="presParOf" srcId="{80BFA7A4-818F-47C9-870D-0CA03C40CA6A}" destId="{8253455F-0BEA-423A-97E5-7D689E0B024F}" srcOrd="0" destOrd="0" presId="urn:microsoft.com/office/officeart/2005/8/layout/default"/>
    <dgm:cxn modelId="{EB4B788B-BC11-40C7-9D93-DBEE2E4533A3}" type="presParOf" srcId="{80BFA7A4-818F-47C9-870D-0CA03C40CA6A}" destId="{3390F508-E50A-49F7-A33E-3D704AB4E04D}" srcOrd="1" destOrd="0" presId="urn:microsoft.com/office/officeart/2005/8/layout/default"/>
    <dgm:cxn modelId="{DCDC0B76-84EE-451C-ADD2-F7F72C364EBE}" type="presParOf" srcId="{80BFA7A4-818F-47C9-870D-0CA03C40CA6A}" destId="{BB5F7945-E438-4E3B-9C83-BC450D787945}" srcOrd="2" destOrd="0" presId="urn:microsoft.com/office/officeart/2005/8/layout/default"/>
    <dgm:cxn modelId="{4F87310C-E781-439A-8C42-A50D1F94B0BE}" type="presParOf" srcId="{80BFA7A4-818F-47C9-870D-0CA03C40CA6A}" destId="{A279F3FC-1D4A-4381-9C4F-A8946CBE03A6}" srcOrd="3" destOrd="0" presId="urn:microsoft.com/office/officeart/2005/8/layout/default"/>
    <dgm:cxn modelId="{826617DE-A940-488E-B535-F0B098785B8F}" type="presParOf" srcId="{80BFA7A4-818F-47C9-870D-0CA03C40CA6A}" destId="{B196D8C9-A562-4E96-8019-FF62923E3064}" srcOrd="4" destOrd="0" presId="urn:microsoft.com/office/officeart/2005/8/layout/default"/>
    <dgm:cxn modelId="{0E9690FA-3491-4240-9231-F4FE1A0D28B2}" type="presParOf" srcId="{80BFA7A4-818F-47C9-870D-0CA03C40CA6A}" destId="{2FACCEBE-B457-433C-AC10-9A09514592B1}" srcOrd="5" destOrd="0" presId="urn:microsoft.com/office/officeart/2005/8/layout/default"/>
    <dgm:cxn modelId="{DF116519-94F0-498F-B6CA-ABE17D3B8BCC}" type="presParOf" srcId="{80BFA7A4-818F-47C9-870D-0CA03C40CA6A}" destId="{BB2A4136-67A7-4257-92BF-761662EA097E}" srcOrd="6" destOrd="0" presId="urn:microsoft.com/office/officeart/2005/8/layout/default"/>
    <dgm:cxn modelId="{C9044066-B634-4DDB-9BDB-DC69AEDBA314}" type="presParOf" srcId="{80BFA7A4-818F-47C9-870D-0CA03C40CA6A}" destId="{D0689E63-097F-4CAB-AFF2-D48BFD4E06B2}" srcOrd="7" destOrd="0" presId="urn:microsoft.com/office/officeart/2005/8/layout/default"/>
    <dgm:cxn modelId="{A6E623D8-11E3-4499-A36C-4F3D601CF33F}" type="presParOf" srcId="{80BFA7A4-818F-47C9-870D-0CA03C40CA6A}" destId="{44945F58-5E1D-401C-89D4-914D70CEC457}" srcOrd="8" destOrd="0" presId="urn:microsoft.com/office/officeart/2005/8/layout/default"/>
    <dgm:cxn modelId="{5C085A6E-0892-4FF5-A8E7-C84A6D938A4F}" type="presParOf" srcId="{80BFA7A4-818F-47C9-870D-0CA03C40CA6A}" destId="{B8A981BD-FCD5-4E1F-8302-D4395D0389A9}" srcOrd="9" destOrd="0" presId="urn:microsoft.com/office/officeart/2005/8/layout/default"/>
    <dgm:cxn modelId="{A0706C29-F6B1-414C-B16C-3A12D6B3A457}" type="presParOf" srcId="{80BFA7A4-818F-47C9-870D-0CA03C40CA6A}" destId="{E0A8D5FF-7C0E-49A4-98AF-852AB4B34D7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5C6357-66E7-42EB-8EEB-277DC521776B}" type="doc">
      <dgm:prSet loTypeId="urn:microsoft.com/office/officeart/2005/8/layout/process4" loCatId="list" qsTypeId="urn:microsoft.com/office/officeart/2005/8/quickstyle/simple2" qsCatId="simple" csTypeId="urn:microsoft.com/office/officeart/2005/8/colors/accent1_1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cs-CZ"/>
        </a:p>
      </dgm:t>
    </dgm:pt>
    <dgm:pt modelId="{1EB737FC-5E38-4EA2-941C-BA99D84EF6C6}">
      <dgm:prSet/>
      <dgm:spPr/>
      <dgm:t>
        <a:bodyPr/>
        <a:lstStyle/>
        <a:p>
          <a:r>
            <a: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PŘEHLED HOSPODAŘENÍ ZEMÍ EU </a:t>
          </a:r>
          <a:endParaRPr lang="cs-CZ" dirty="0"/>
        </a:p>
      </dgm:t>
    </dgm:pt>
    <dgm:pt modelId="{6C760637-3326-43E7-A554-D63741DBC969}" type="parTrans" cxnId="{A28B2743-D044-4C55-B335-7EDE3068F0E5}">
      <dgm:prSet/>
      <dgm:spPr/>
      <dgm:t>
        <a:bodyPr/>
        <a:lstStyle/>
        <a:p>
          <a:endParaRPr lang="cs-CZ"/>
        </a:p>
      </dgm:t>
    </dgm:pt>
    <dgm:pt modelId="{C70F6AC6-F0C8-4F7F-AA46-A4CE3610DE15}" type="sibTrans" cxnId="{A28B2743-D044-4C55-B335-7EDE3068F0E5}">
      <dgm:prSet/>
      <dgm:spPr/>
      <dgm:t>
        <a:bodyPr/>
        <a:lstStyle/>
        <a:p>
          <a:endParaRPr lang="cs-CZ"/>
        </a:p>
      </dgm:t>
    </dgm:pt>
    <dgm:pt modelId="{320E4033-84E8-4771-897A-8B49DE7AD965}">
      <dgm:prSet/>
      <dgm:spPr/>
      <dgm:t>
        <a:bodyPr/>
        <a:lstStyle/>
        <a:p>
          <a:r>
            <a: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PŘEHLED HOSPODAŘENÍ ČR</a:t>
          </a:r>
          <a:endParaRPr lang="cs-CZ" dirty="0"/>
        </a:p>
      </dgm:t>
    </dgm:pt>
    <dgm:pt modelId="{BE53FF53-2F40-4098-935F-8B16A872239B}" type="parTrans" cxnId="{B7725A01-D1A8-471A-B6CB-BBA3798AEA69}">
      <dgm:prSet/>
      <dgm:spPr/>
      <dgm:t>
        <a:bodyPr/>
        <a:lstStyle/>
        <a:p>
          <a:endParaRPr lang="cs-CZ"/>
        </a:p>
      </dgm:t>
    </dgm:pt>
    <dgm:pt modelId="{F17D5A93-F7A3-4006-BD27-FB2EC4D26AD4}" type="sibTrans" cxnId="{B7725A01-D1A8-471A-B6CB-BBA3798AEA69}">
      <dgm:prSet/>
      <dgm:spPr/>
      <dgm:t>
        <a:bodyPr/>
        <a:lstStyle/>
        <a:p>
          <a:endParaRPr lang="cs-CZ"/>
        </a:p>
      </dgm:t>
    </dgm:pt>
    <dgm:pt modelId="{9C4ABF22-02DC-4493-B7D0-AD3B564D68F6}">
      <dgm:prSet/>
      <dgm:spPr/>
      <dgm:t>
        <a:bodyPr/>
        <a:lstStyle/>
        <a:p>
          <a:r>
            <a: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PŘEHLED </a:t>
          </a:r>
          <a:r>
            <a: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HOSPODAŘENÍ A FINANCOVÁNÍ </a:t>
          </a:r>
          <a:r>
            <a: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OBCÍ A MĚST ČR  </a:t>
          </a:r>
          <a:endParaRPr lang="cs-CZ" dirty="0"/>
        </a:p>
      </dgm:t>
    </dgm:pt>
    <dgm:pt modelId="{DDF0027E-66CB-4A43-97F9-7AA671BF72D6}" type="parTrans" cxnId="{41F299B9-8CB6-419D-9934-1BC9CBABC417}">
      <dgm:prSet/>
      <dgm:spPr/>
      <dgm:t>
        <a:bodyPr/>
        <a:lstStyle/>
        <a:p>
          <a:endParaRPr lang="cs-CZ"/>
        </a:p>
      </dgm:t>
    </dgm:pt>
    <dgm:pt modelId="{24926DEB-9060-4387-9110-C449330389E5}" type="sibTrans" cxnId="{41F299B9-8CB6-419D-9934-1BC9CBABC417}">
      <dgm:prSet/>
      <dgm:spPr/>
      <dgm:t>
        <a:bodyPr/>
        <a:lstStyle/>
        <a:p>
          <a:endParaRPr lang="cs-CZ"/>
        </a:p>
      </dgm:t>
    </dgm:pt>
    <dgm:pt modelId="{DEDBB46E-34C0-4F3C-AC21-B3A60A8C185B}" type="pres">
      <dgm:prSet presAssocID="{BE5C6357-66E7-42EB-8EEB-277DC52177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CC30C0F-021D-47DD-B447-23A0808424BF}" type="pres">
      <dgm:prSet presAssocID="{9C4ABF22-02DC-4493-B7D0-AD3B564D68F6}" presName="boxAndChildren" presStyleCnt="0"/>
      <dgm:spPr/>
    </dgm:pt>
    <dgm:pt modelId="{146246CE-CE25-4A3C-85E5-41699947D057}" type="pres">
      <dgm:prSet presAssocID="{9C4ABF22-02DC-4493-B7D0-AD3B564D68F6}" presName="parentTextBox" presStyleLbl="node1" presStyleIdx="0" presStyleCnt="3" custLinFactNeighborY="-1134"/>
      <dgm:spPr/>
      <dgm:t>
        <a:bodyPr/>
        <a:lstStyle/>
        <a:p>
          <a:endParaRPr lang="cs-CZ"/>
        </a:p>
      </dgm:t>
    </dgm:pt>
    <dgm:pt modelId="{F0C13582-839D-4ED9-9F79-D331D53F7572}" type="pres">
      <dgm:prSet presAssocID="{F17D5A93-F7A3-4006-BD27-FB2EC4D26AD4}" presName="sp" presStyleCnt="0"/>
      <dgm:spPr/>
    </dgm:pt>
    <dgm:pt modelId="{241994FD-813D-4C79-A318-CEE56FE61F30}" type="pres">
      <dgm:prSet presAssocID="{320E4033-84E8-4771-897A-8B49DE7AD965}" presName="arrowAndChildren" presStyleCnt="0"/>
      <dgm:spPr/>
    </dgm:pt>
    <dgm:pt modelId="{0344CFEB-61F4-4C9B-A889-AC9685E7A822}" type="pres">
      <dgm:prSet presAssocID="{320E4033-84E8-4771-897A-8B49DE7AD965}" presName="parentTextArrow" presStyleLbl="node1" presStyleIdx="1" presStyleCnt="3"/>
      <dgm:spPr/>
      <dgm:t>
        <a:bodyPr/>
        <a:lstStyle/>
        <a:p>
          <a:endParaRPr lang="cs-CZ"/>
        </a:p>
      </dgm:t>
    </dgm:pt>
    <dgm:pt modelId="{98FFAB41-0B28-4C9F-8E9B-9733177EDED4}" type="pres">
      <dgm:prSet presAssocID="{C70F6AC6-F0C8-4F7F-AA46-A4CE3610DE15}" presName="sp" presStyleCnt="0"/>
      <dgm:spPr/>
    </dgm:pt>
    <dgm:pt modelId="{91FD262A-6630-4584-BB03-A3E57EF165BB}" type="pres">
      <dgm:prSet presAssocID="{1EB737FC-5E38-4EA2-941C-BA99D84EF6C6}" presName="arrowAndChildren" presStyleCnt="0"/>
      <dgm:spPr/>
    </dgm:pt>
    <dgm:pt modelId="{CFFEC569-809B-441B-9DFD-A95ABDD60B03}" type="pres">
      <dgm:prSet presAssocID="{1EB737FC-5E38-4EA2-941C-BA99D84EF6C6}" presName="parentTextArrow" presStyleLbl="node1" presStyleIdx="2" presStyleCnt="3"/>
      <dgm:spPr/>
      <dgm:t>
        <a:bodyPr/>
        <a:lstStyle/>
        <a:p>
          <a:endParaRPr lang="cs-CZ"/>
        </a:p>
      </dgm:t>
    </dgm:pt>
  </dgm:ptLst>
  <dgm:cxnLst>
    <dgm:cxn modelId="{B7725A01-D1A8-471A-B6CB-BBA3798AEA69}" srcId="{BE5C6357-66E7-42EB-8EEB-277DC521776B}" destId="{320E4033-84E8-4771-897A-8B49DE7AD965}" srcOrd="1" destOrd="0" parTransId="{BE53FF53-2F40-4098-935F-8B16A872239B}" sibTransId="{F17D5A93-F7A3-4006-BD27-FB2EC4D26AD4}"/>
    <dgm:cxn modelId="{BC5292E5-52DA-4EB9-B9E2-7FF4520ED939}" type="presOf" srcId="{320E4033-84E8-4771-897A-8B49DE7AD965}" destId="{0344CFEB-61F4-4C9B-A889-AC9685E7A822}" srcOrd="0" destOrd="0" presId="urn:microsoft.com/office/officeart/2005/8/layout/process4"/>
    <dgm:cxn modelId="{A28B2743-D044-4C55-B335-7EDE3068F0E5}" srcId="{BE5C6357-66E7-42EB-8EEB-277DC521776B}" destId="{1EB737FC-5E38-4EA2-941C-BA99D84EF6C6}" srcOrd="0" destOrd="0" parTransId="{6C760637-3326-43E7-A554-D63741DBC969}" sibTransId="{C70F6AC6-F0C8-4F7F-AA46-A4CE3610DE15}"/>
    <dgm:cxn modelId="{C0486EE5-C036-4A4A-B5CC-1D97FEFEE266}" type="presOf" srcId="{9C4ABF22-02DC-4493-B7D0-AD3B564D68F6}" destId="{146246CE-CE25-4A3C-85E5-41699947D057}" srcOrd="0" destOrd="0" presId="urn:microsoft.com/office/officeart/2005/8/layout/process4"/>
    <dgm:cxn modelId="{41F299B9-8CB6-419D-9934-1BC9CBABC417}" srcId="{BE5C6357-66E7-42EB-8EEB-277DC521776B}" destId="{9C4ABF22-02DC-4493-B7D0-AD3B564D68F6}" srcOrd="2" destOrd="0" parTransId="{DDF0027E-66CB-4A43-97F9-7AA671BF72D6}" sibTransId="{24926DEB-9060-4387-9110-C449330389E5}"/>
    <dgm:cxn modelId="{77749C0B-4432-450E-A8DD-45255F8B2195}" type="presOf" srcId="{BE5C6357-66E7-42EB-8EEB-277DC521776B}" destId="{DEDBB46E-34C0-4F3C-AC21-B3A60A8C185B}" srcOrd="0" destOrd="0" presId="urn:microsoft.com/office/officeart/2005/8/layout/process4"/>
    <dgm:cxn modelId="{90DBC4F6-6028-4F9D-A66C-63C1953F8728}" type="presOf" srcId="{1EB737FC-5E38-4EA2-941C-BA99D84EF6C6}" destId="{CFFEC569-809B-441B-9DFD-A95ABDD60B03}" srcOrd="0" destOrd="0" presId="urn:microsoft.com/office/officeart/2005/8/layout/process4"/>
    <dgm:cxn modelId="{9BB08D44-E2EB-4207-9F03-A7DD3B8B0115}" type="presParOf" srcId="{DEDBB46E-34C0-4F3C-AC21-B3A60A8C185B}" destId="{8CC30C0F-021D-47DD-B447-23A0808424BF}" srcOrd="0" destOrd="0" presId="urn:microsoft.com/office/officeart/2005/8/layout/process4"/>
    <dgm:cxn modelId="{485BDD7E-C4EA-4795-B9F6-B22205A71700}" type="presParOf" srcId="{8CC30C0F-021D-47DD-B447-23A0808424BF}" destId="{146246CE-CE25-4A3C-85E5-41699947D057}" srcOrd="0" destOrd="0" presId="urn:microsoft.com/office/officeart/2005/8/layout/process4"/>
    <dgm:cxn modelId="{41514A82-A635-46AF-A624-EB5C5A32116C}" type="presParOf" srcId="{DEDBB46E-34C0-4F3C-AC21-B3A60A8C185B}" destId="{F0C13582-839D-4ED9-9F79-D331D53F7572}" srcOrd="1" destOrd="0" presId="urn:microsoft.com/office/officeart/2005/8/layout/process4"/>
    <dgm:cxn modelId="{40D7735B-414C-48B5-9E35-22F90A410A4D}" type="presParOf" srcId="{DEDBB46E-34C0-4F3C-AC21-B3A60A8C185B}" destId="{241994FD-813D-4C79-A318-CEE56FE61F30}" srcOrd="2" destOrd="0" presId="urn:microsoft.com/office/officeart/2005/8/layout/process4"/>
    <dgm:cxn modelId="{6A9478EF-7AF4-427A-9CC5-6E812D56A36F}" type="presParOf" srcId="{241994FD-813D-4C79-A318-CEE56FE61F30}" destId="{0344CFEB-61F4-4C9B-A889-AC9685E7A822}" srcOrd="0" destOrd="0" presId="urn:microsoft.com/office/officeart/2005/8/layout/process4"/>
    <dgm:cxn modelId="{FC39375E-4196-46BE-B5BD-6DA13E936900}" type="presParOf" srcId="{DEDBB46E-34C0-4F3C-AC21-B3A60A8C185B}" destId="{98FFAB41-0B28-4C9F-8E9B-9733177EDED4}" srcOrd="3" destOrd="0" presId="urn:microsoft.com/office/officeart/2005/8/layout/process4"/>
    <dgm:cxn modelId="{0958E48F-35FE-46E3-A486-7D3BBC4B6F68}" type="presParOf" srcId="{DEDBB46E-34C0-4F3C-AC21-B3A60A8C185B}" destId="{91FD262A-6630-4584-BB03-A3E57EF165BB}" srcOrd="4" destOrd="0" presId="urn:microsoft.com/office/officeart/2005/8/layout/process4"/>
    <dgm:cxn modelId="{3CEB8D94-3455-4336-A75D-12EB6FAF239A}" type="presParOf" srcId="{91FD262A-6630-4584-BB03-A3E57EF165BB}" destId="{CFFEC569-809B-441B-9DFD-A95ABDD60B0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AC4F9AA-B9A0-4233-AB04-B9BF00F6C6A2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32D28BA3-2F5E-4C75-97F5-B765220EA4E8}">
      <dgm:prSet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PŘEHLED HOSPODAŘENÍ VLÁD ČR</a:t>
          </a:r>
          <a:endParaRPr lang="cs-CZ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E1D76F-2AD5-4266-A3A4-BCEC12A1609D}" type="parTrans" cxnId="{9571B01E-DE53-4189-B5D1-820A8F9E49D2}">
      <dgm:prSet/>
      <dgm:spPr/>
      <dgm:t>
        <a:bodyPr/>
        <a:lstStyle/>
        <a:p>
          <a:endParaRPr lang="cs-CZ"/>
        </a:p>
      </dgm:t>
    </dgm:pt>
    <dgm:pt modelId="{C8AC5588-CD70-43B0-9E5D-9AD472C64F42}" type="sibTrans" cxnId="{9571B01E-DE53-4189-B5D1-820A8F9E49D2}">
      <dgm:prSet/>
      <dgm:spPr/>
      <dgm:t>
        <a:bodyPr/>
        <a:lstStyle/>
        <a:p>
          <a:endParaRPr lang="cs-CZ"/>
        </a:p>
      </dgm:t>
    </dgm:pt>
    <dgm:pt modelId="{E8E5FF0D-F53D-4FA4-9BC5-D18291B4278F}" type="pres">
      <dgm:prSet presAssocID="{AAC4F9AA-B9A0-4233-AB04-B9BF00F6C6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588B2A-3F7D-4F36-8E53-544B6F25DA56}" type="pres">
      <dgm:prSet presAssocID="{32D28BA3-2F5E-4C75-97F5-B765220EA4E8}" presName="linNode" presStyleCnt="0"/>
      <dgm:spPr/>
      <dgm:t>
        <a:bodyPr/>
        <a:lstStyle/>
        <a:p>
          <a:endParaRPr lang="cs-CZ"/>
        </a:p>
      </dgm:t>
    </dgm:pt>
    <dgm:pt modelId="{14F1427B-4B4F-4331-A1B6-1A23873CCDA9}" type="pres">
      <dgm:prSet presAssocID="{32D28BA3-2F5E-4C75-97F5-B765220EA4E8}" presName="parentText" presStyleLbl="node1" presStyleIdx="0" presStyleCnt="1" custScaleX="23513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7A20780-24C3-4FCF-A81C-40A04CA41E4A}" type="presOf" srcId="{32D28BA3-2F5E-4C75-97F5-B765220EA4E8}" destId="{14F1427B-4B4F-4331-A1B6-1A23873CCDA9}" srcOrd="0" destOrd="0" presId="urn:microsoft.com/office/officeart/2005/8/layout/vList5"/>
    <dgm:cxn modelId="{BF8C4D2F-FFFA-48AE-9F2D-A3A09FEE7108}" type="presOf" srcId="{AAC4F9AA-B9A0-4233-AB04-B9BF00F6C6A2}" destId="{E8E5FF0D-F53D-4FA4-9BC5-D18291B4278F}" srcOrd="0" destOrd="0" presId="urn:microsoft.com/office/officeart/2005/8/layout/vList5"/>
    <dgm:cxn modelId="{9571B01E-DE53-4189-B5D1-820A8F9E49D2}" srcId="{AAC4F9AA-B9A0-4233-AB04-B9BF00F6C6A2}" destId="{32D28BA3-2F5E-4C75-97F5-B765220EA4E8}" srcOrd="0" destOrd="0" parTransId="{E0E1D76F-2AD5-4266-A3A4-BCEC12A1609D}" sibTransId="{C8AC5588-CD70-43B0-9E5D-9AD472C64F42}"/>
    <dgm:cxn modelId="{F276EF21-1A5A-4699-8FE2-FF6012A93C5A}" type="presParOf" srcId="{E8E5FF0D-F53D-4FA4-9BC5-D18291B4278F}" destId="{64588B2A-3F7D-4F36-8E53-544B6F25DA56}" srcOrd="0" destOrd="0" presId="urn:microsoft.com/office/officeart/2005/8/layout/vList5"/>
    <dgm:cxn modelId="{9632CC73-B448-48E6-AE93-1FE44971FB01}" type="presParOf" srcId="{64588B2A-3F7D-4F36-8E53-544B6F25DA56}" destId="{14F1427B-4B4F-4331-A1B6-1A23873CCD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AC4F9AA-B9A0-4233-AB04-B9BF00F6C6A2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32D28BA3-2F5E-4C75-97F5-B765220EA4E8}">
      <dgm:prSet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POKLADNÍ PLNĚNÍ STÁTNÍHO ROZPOČTU </a:t>
          </a:r>
          <a:br>
            <a:rPr lang="cs-CZ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 ROCE 2012 V MILIARDÁCH KČ</a:t>
          </a:r>
          <a:endParaRPr lang="cs-CZ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E1D76F-2AD5-4266-A3A4-BCEC12A1609D}" type="parTrans" cxnId="{9571B01E-DE53-4189-B5D1-820A8F9E49D2}">
      <dgm:prSet/>
      <dgm:spPr/>
      <dgm:t>
        <a:bodyPr/>
        <a:lstStyle/>
        <a:p>
          <a:endParaRPr lang="cs-CZ"/>
        </a:p>
      </dgm:t>
    </dgm:pt>
    <dgm:pt modelId="{C8AC5588-CD70-43B0-9E5D-9AD472C64F42}" type="sibTrans" cxnId="{9571B01E-DE53-4189-B5D1-820A8F9E49D2}">
      <dgm:prSet/>
      <dgm:spPr/>
      <dgm:t>
        <a:bodyPr/>
        <a:lstStyle/>
        <a:p>
          <a:endParaRPr lang="cs-CZ"/>
        </a:p>
      </dgm:t>
    </dgm:pt>
    <dgm:pt modelId="{E8E5FF0D-F53D-4FA4-9BC5-D18291B4278F}" type="pres">
      <dgm:prSet presAssocID="{AAC4F9AA-B9A0-4233-AB04-B9BF00F6C6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588B2A-3F7D-4F36-8E53-544B6F25DA56}" type="pres">
      <dgm:prSet presAssocID="{32D28BA3-2F5E-4C75-97F5-B765220EA4E8}" presName="linNode" presStyleCnt="0"/>
      <dgm:spPr/>
      <dgm:t>
        <a:bodyPr/>
        <a:lstStyle/>
        <a:p>
          <a:endParaRPr lang="cs-CZ"/>
        </a:p>
      </dgm:t>
    </dgm:pt>
    <dgm:pt modelId="{14F1427B-4B4F-4331-A1B6-1A23873CCDA9}" type="pres">
      <dgm:prSet presAssocID="{32D28BA3-2F5E-4C75-97F5-B765220EA4E8}" presName="parentText" presStyleLbl="node1" presStyleIdx="0" presStyleCnt="1" custScaleX="23513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A15952C-AE35-47A9-8F2E-5059F8150ECF}" type="presOf" srcId="{AAC4F9AA-B9A0-4233-AB04-B9BF00F6C6A2}" destId="{E8E5FF0D-F53D-4FA4-9BC5-D18291B4278F}" srcOrd="0" destOrd="0" presId="urn:microsoft.com/office/officeart/2005/8/layout/vList5"/>
    <dgm:cxn modelId="{9571B01E-DE53-4189-B5D1-820A8F9E49D2}" srcId="{AAC4F9AA-B9A0-4233-AB04-B9BF00F6C6A2}" destId="{32D28BA3-2F5E-4C75-97F5-B765220EA4E8}" srcOrd="0" destOrd="0" parTransId="{E0E1D76F-2AD5-4266-A3A4-BCEC12A1609D}" sibTransId="{C8AC5588-CD70-43B0-9E5D-9AD472C64F42}"/>
    <dgm:cxn modelId="{C1385D55-A3F0-4156-A278-4BB99B6FF787}" type="presOf" srcId="{32D28BA3-2F5E-4C75-97F5-B765220EA4E8}" destId="{14F1427B-4B4F-4331-A1B6-1A23873CCDA9}" srcOrd="0" destOrd="0" presId="urn:microsoft.com/office/officeart/2005/8/layout/vList5"/>
    <dgm:cxn modelId="{25C4A30B-A44F-4445-AD99-DC608710258E}" type="presParOf" srcId="{E8E5FF0D-F53D-4FA4-9BC5-D18291B4278F}" destId="{64588B2A-3F7D-4F36-8E53-544B6F25DA56}" srcOrd="0" destOrd="0" presId="urn:microsoft.com/office/officeart/2005/8/layout/vList5"/>
    <dgm:cxn modelId="{4BB1301C-818B-4F07-8A93-19A2709AEDF6}" type="presParOf" srcId="{64588B2A-3F7D-4F36-8E53-544B6F25DA56}" destId="{14F1427B-4B4F-4331-A1B6-1A23873CCD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AC4F9AA-B9A0-4233-AB04-B9BF00F6C6A2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32D28BA3-2F5E-4C75-97F5-B765220EA4E8}">
      <dgm:prSet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VÝVOJ STÁTNÍHO ROZPOČTU A DLUHU </a:t>
          </a:r>
          <a:br>
            <a:rPr lang="cs-CZ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 ROCE 2012 V MILIONECH KČ</a:t>
          </a:r>
          <a:endParaRPr lang="cs-CZ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E1D76F-2AD5-4266-A3A4-BCEC12A1609D}" type="parTrans" cxnId="{9571B01E-DE53-4189-B5D1-820A8F9E49D2}">
      <dgm:prSet/>
      <dgm:spPr/>
      <dgm:t>
        <a:bodyPr/>
        <a:lstStyle/>
        <a:p>
          <a:endParaRPr lang="cs-CZ"/>
        </a:p>
      </dgm:t>
    </dgm:pt>
    <dgm:pt modelId="{C8AC5588-CD70-43B0-9E5D-9AD472C64F42}" type="sibTrans" cxnId="{9571B01E-DE53-4189-B5D1-820A8F9E49D2}">
      <dgm:prSet/>
      <dgm:spPr/>
      <dgm:t>
        <a:bodyPr/>
        <a:lstStyle/>
        <a:p>
          <a:endParaRPr lang="cs-CZ"/>
        </a:p>
      </dgm:t>
    </dgm:pt>
    <dgm:pt modelId="{E8E5FF0D-F53D-4FA4-9BC5-D18291B4278F}" type="pres">
      <dgm:prSet presAssocID="{AAC4F9AA-B9A0-4233-AB04-B9BF00F6C6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588B2A-3F7D-4F36-8E53-544B6F25DA56}" type="pres">
      <dgm:prSet presAssocID="{32D28BA3-2F5E-4C75-97F5-B765220EA4E8}" presName="linNode" presStyleCnt="0"/>
      <dgm:spPr/>
      <dgm:t>
        <a:bodyPr/>
        <a:lstStyle/>
        <a:p>
          <a:endParaRPr lang="cs-CZ"/>
        </a:p>
      </dgm:t>
    </dgm:pt>
    <dgm:pt modelId="{14F1427B-4B4F-4331-A1B6-1A23873CCDA9}" type="pres">
      <dgm:prSet presAssocID="{32D28BA3-2F5E-4C75-97F5-B765220EA4E8}" presName="parentText" presStyleLbl="node1" presStyleIdx="0" presStyleCnt="1" custScaleX="23513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7E2E2C1-747F-4574-8ACC-9CAB4ADB950C}" type="presOf" srcId="{AAC4F9AA-B9A0-4233-AB04-B9BF00F6C6A2}" destId="{E8E5FF0D-F53D-4FA4-9BC5-D18291B4278F}" srcOrd="0" destOrd="0" presId="urn:microsoft.com/office/officeart/2005/8/layout/vList5"/>
    <dgm:cxn modelId="{9571B01E-DE53-4189-B5D1-820A8F9E49D2}" srcId="{AAC4F9AA-B9A0-4233-AB04-B9BF00F6C6A2}" destId="{32D28BA3-2F5E-4C75-97F5-B765220EA4E8}" srcOrd="0" destOrd="0" parTransId="{E0E1D76F-2AD5-4266-A3A4-BCEC12A1609D}" sibTransId="{C8AC5588-CD70-43B0-9E5D-9AD472C64F42}"/>
    <dgm:cxn modelId="{6C636F3C-1133-4F49-9AF5-8C5C14C46B29}" type="presOf" srcId="{32D28BA3-2F5E-4C75-97F5-B765220EA4E8}" destId="{14F1427B-4B4F-4331-A1B6-1A23873CCDA9}" srcOrd="0" destOrd="0" presId="urn:microsoft.com/office/officeart/2005/8/layout/vList5"/>
    <dgm:cxn modelId="{17C65DC0-0FDC-4D55-A89B-9E40B1C89CA9}" type="presParOf" srcId="{E8E5FF0D-F53D-4FA4-9BC5-D18291B4278F}" destId="{64588B2A-3F7D-4F36-8E53-544B6F25DA56}" srcOrd="0" destOrd="0" presId="urn:microsoft.com/office/officeart/2005/8/layout/vList5"/>
    <dgm:cxn modelId="{EF5DED30-2498-4E2B-901D-9C8033494FC3}" type="presParOf" srcId="{64588B2A-3F7D-4F36-8E53-544B6F25DA56}" destId="{14F1427B-4B4F-4331-A1B6-1A23873CCD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AC4F9AA-B9A0-4233-AB04-B9BF00F6C6A2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32D28BA3-2F5E-4C75-97F5-B765220EA4E8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sz="30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SALDO VLÁDNÍCH INSTITUCÍ ČR </a:t>
          </a:r>
          <a:r>
            <a:rPr lang="cs-CZ" sz="25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cs-CZ" sz="25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25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(VLÁDNÍ STATISTIKA ESA 95)</a:t>
          </a:r>
        </a:p>
      </dgm:t>
    </dgm:pt>
    <dgm:pt modelId="{E0E1D76F-2AD5-4266-A3A4-BCEC12A1609D}" type="parTrans" cxnId="{9571B01E-DE53-4189-B5D1-820A8F9E49D2}">
      <dgm:prSet/>
      <dgm:spPr/>
      <dgm:t>
        <a:bodyPr/>
        <a:lstStyle/>
        <a:p>
          <a:endParaRPr lang="cs-CZ"/>
        </a:p>
      </dgm:t>
    </dgm:pt>
    <dgm:pt modelId="{C8AC5588-CD70-43B0-9E5D-9AD472C64F42}" type="sibTrans" cxnId="{9571B01E-DE53-4189-B5D1-820A8F9E49D2}">
      <dgm:prSet/>
      <dgm:spPr/>
      <dgm:t>
        <a:bodyPr/>
        <a:lstStyle/>
        <a:p>
          <a:endParaRPr lang="cs-CZ"/>
        </a:p>
      </dgm:t>
    </dgm:pt>
    <dgm:pt modelId="{E8E5FF0D-F53D-4FA4-9BC5-D18291B4278F}" type="pres">
      <dgm:prSet presAssocID="{AAC4F9AA-B9A0-4233-AB04-B9BF00F6C6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588B2A-3F7D-4F36-8E53-544B6F25DA56}" type="pres">
      <dgm:prSet presAssocID="{32D28BA3-2F5E-4C75-97F5-B765220EA4E8}" presName="linNode" presStyleCnt="0"/>
      <dgm:spPr/>
      <dgm:t>
        <a:bodyPr/>
        <a:lstStyle/>
        <a:p>
          <a:endParaRPr lang="cs-CZ"/>
        </a:p>
      </dgm:t>
    </dgm:pt>
    <dgm:pt modelId="{14F1427B-4B4F-4331-A1B6-1A23873CCDA9}" type="pres">
      <dgm:prSet presAssocID="{32D28BA3-2F5E-4C75-97F5-B765220EA4E8}" presName="parentText" presStyleLbl="node1" presStyleIdx="0" presStyleCnt="1" custScaleX="23513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571B01E-DE53-4189-B5D1-820A8F9E49D2}" srcId="{AAC4F9AA-B9A0-4233-AB04-B9BF00F6C6A2}" destId="{32D28BA3-2F5E-4C75-97F5-B765220EA4E8}" srcOrd="0" destOrd="0" parTransId="{E0E1D76F-2AD5-4266-A3A4-BCEC12A1609D}" sibTransId="{C8AC5588-CD70-43B0-9E5D-9AD472C64F42}"/>
    <dgm:cxn modelId="{33FFC7D7-F18D-4BCF-8FF8-AF6A14B58160}" type="presOf" srcId="{AAC4F9AA-B9A0-4233-AB04-B9BF00F6C6A2}" destId="{E8E5FF0D-F53D-4FA4-9BC5-D18291B4278F}" srcOrd="0" destOrd="0" presId="urn:microsoft.com/office/officeart/2005/8/layout/vList5"/>
    <dgm:cxn modelId="{2DAB084C-D1B9-49F0-911B-AC3D76A45CB0}" type="presOf" srcId="{32D28BA3-2F5E-4C75-97F5-B765220EA4E8}" destId="{14F1427B-4B4F-4331-A1B6-1A23873CCDA9}" srcOrd="0" destOrd="0" presId="urn:microsoft.com/office/officeart/2005/8/layout/vList5"/>
    <dgm:cxn modelId="{0BDFFA80-2C69-4B1A-AB49-D1381F59C91C}" type="presParOf" srcId="{E8E5FF0D-F53D-4FA4-9BC5-D18291B4278F}" destId="{64588B2A-3F7D-4F36-8E53-544B6F25DA56}" srcOrd="0" destOrd="0" presId="urn:microsoft.com/office/officeart/2005/8/layout/vList5"/>
    <dgm:cxn modelId="{0CA347AA-F740-47D0-9D5E-9D3369DD71A9}" type="presParOf" srcId="{64588B2A-3F7D-4F36-8E53-544B6F25DA56}" destId="{14F1427B-4B4F-4331-A1B6-1A23873CCD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AC4F9AA-B9A0-4233-AB04-B9BF00F6C6A2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32D28BA3-2F5E-4C75-97F5-B765220EA4E8}">
      <dgm:prSet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TOP 5 VEŘEJNÝCH ROZPOČTŮ PODLE </a:t>
          </a:r>
          <a:br>
            <a:rPr lang="cs-CZ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MONITORU STÁTNÍ POKLADNY </a:t>
          </a:r>
          <a:r>
            <a:rPr lang="cs-CZ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ROK 2012</a:t>
          </a:r>
          <a:endParaRPr lang="cs-CZ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E1D76F-2AD5-4266-A3A4-BCEC12A1609D}" type="parTrans" cxnId="{9571B01E-DE53-4189-B5D1-820A8F9E49D2}">
      <dgm:prSet/>
      <dgm:spPr/>
      <dgm:t>
        <a:bodyPr/>
        <a:lstStyle/>
        <a:p>
          <a:endParaRPr lang="cs-CZ"/>
        </a:p>
      </dgm:t>
    </dgm:pt>
    <dgm:pt modelId="{C8AC5588-CD70-43B0-9E5D-9AD472C64F42}" type="sibTrans" cxnId="{9571B01E-DE53-4189-B5D1-820A8F9E49D2}">
      <dgm:prSet/>
      <dgm:spPr/>
      <dgm:t>
        <a:bodyPr/>
        <a:lstStyle/>
        <a:p>
          <a:endParaRPr lang="cs-CZ"/>
        </a:p>
      </dgm:t>
    </dgm:pt>
    <dgm:pt modelId="{E8E5FF0D-F53D-4FA4-9BC5-D18291B4278F}" type="pres">
      <dgm:prSet presAssocID="{AAC4F9AA-B9A0-4233-AB04-B9BF00F6C6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588B2A-3F7D-4F36-8E53-544B6F25DA56}" type="pres">
      <dgm:prSet presAssocID="{32D28BA3-2F5E-4C75-97F5-B765220EA4E8}" presName="linNode" presStyleCnt="0"/>
      <dgm:spPr/>
      <dgm:t>
        <a:bodyPr/>
        <a:lstStyle/>
        <a:p>
          <a:endParaRPr lang="cs-CZ"/>
        </a:p>
      </dgm:t>
    </dgm:pt>
    <dgm:pt modelId="{14F1427B-4B4F-4331-A1B6-1A23873CCDA9}" type="pres">
      <dgm:prSet presAssocID="{32D28BA3-2F5E-4C75-97F5-B765220EA4E8}" presName="parentText" presStyleLbl="node1" presStyleIdx="0" presStyleCnt="1" custScaleX="23513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571B01E-DE53-4189-B5D1-820A8F9E49D2}" srcId="{AAC4F9AA-B9A0-4233-AB04-B9BF00F6C6A2}" destId="{32D28BA3-2F5E-4C75-97F5-B765220EA4E8}" srcOrd="0" destOrd="0" parTransId="{E0E1D76F-2AD5-4266-A3A4-BCEC12A1609D}" sibTransId="{C8AC5588-CD70-43B0-9E5D-9AD472C64F42}"/>
    <dgm:cxn modelId="{8932E77E-0A2C-4608-A579-B22620282071}" type="presOf" srcId="{32D28BA3-2F5E-4C75-97F5-B765220EA4E8}" destId="{14F1427B-4B4F-4331-A1B6-1A23873CCDA9}" srcOrd="0" destOrd="0" presId="urn:microsoft.com/office/officeart/2005/8/layout/vList5"/>
    <dgm:cxn modelId="{52D6304A-7265-4406-99DC-F96F152B5C46}" type="presOf" srcId="{AAC4F9AA-B9A0-4233-AB04-B9BF00F6C6A2}" destId="{E8E5FF0D-F53D-4FA4-9BC5-D18291B4278F}" srcOrd="0" destOrd="0" presId="urn:microsoft.com/office/officeart/2005/8/layout/vList5"/>
    <dgm:cxn modelId="{904729A6-C7FB-421D-9F38-3B7DE8BA69AE}" type="presParOf" srcId="{E8E5FF0D-F53D-4FA4-9BC5-D18291B4278F}" destId="{64588B2A-3F7D-4F36-8E53-544B6F25DA56}" srcOrd="0" destOrd="0" presId="urn:microsoft.com/office/officeart/2005/8/layout/vList5"/>
    <dgm:cxn modelId="{881C578C-D358-4272-B479-933FC1AF5458}" type="presParOf" srcId="{64588B2A-3F7D-4F36-8E53-544B6F25DA56}" destId="{14F1427B-4B4F-4331-A1B6-1A23873CCD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AC4F9AA-B9A0-4233-AB04-B9BF00F6C6A2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32D28BA3-2F5E-4C75-97F5-B765220EA4E8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sz="28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STRUKTURA SALDA VEŘEJNÝCH ROZPOČTŮ </a:t>
          </a:r>
          <a:br>
            <a:rPr lang="cs-CZ" sz="28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28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 mld. Kč</a:t>
          </a:r>
        </a:p>
      </dgm:t>
    </dgm:pt>
    <dgm:pt modelId="{E0E1D76F-2AD5-4266-A3A4-BCEC12A1609D}" type="parTrans" cxnId="{9571B01E-DE53-4189-B5D1-820A8F9E49D2}">
      <dgm:prSet/>
      <dgm:spPr/>
      <dgm:t>
        <a:bodyPr/>
        <a:lstStyle/>
        <a:p>
          <a:endParaRPr lang="cs-CZ"/>
        </a:p>
      </dgm:t>
    </dgm:pt>
    <dgm:pt modelId="{C8AC5588-CD70-43B0-9E5D-9AD472C64F42}" type="sibTrans" cxnId="{9571B01E-DE53-4189-B5D1-820A8F9E49D2}">
      <dgm:prSet/>
      <dgm:spPr/>
      <dgm:t>
        <a:bodyPr/>
        <a:lstStyle/>
        <a:p>
          <a:endParaRPr lang="cs-CZ"/>
        </a:p>
      </dgm:t>
    </dgm:pt>
    <dgm:pt modelId="{E8E5FF0D-F53D-4FA4-9BC5-D18291B4278F}" type="pres">
      <dgm:prSet presAssocID="{AAC4F9AA-B9A0-4233-AB04-B9BF00F6C6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588B2A-3F7D-4F36-8E53-544B6F25DA56}" type="pres">
      <dgm:prSet presAssocID="{32D28BA3-2F5E-4C75-97F5-B765220EA4E8}" presName="linNode" presStyleCnt="0"/>
      <dgm:spPr/>
      <dgm:t>
        <a:bodyPr/>
        <a:lstStyle/>
        <a:p>
          <a:endParaRPr lang="cs-CZ"/>
        </a:p>
      </dgm:t>
    </dgm:pt>
    <dgm:pt modelId="{14F1427B-4B4F-4331-A1B6-1A23873CCDA9}" type="pres">
      <dgm:prSet presAssocID="{32D28BA3-2F5E-4C75-97F5-B765220EA4E8}" presName="parentText" presStyleLbl="node1" presStyleIdx="0" presStyleCnt="1" custScaleX="23513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EF29575-6163-40F8-8ABD-CDEAB942CE12}" type="presOf" srcId="{AAC4F9AA-B9A0-4233-AB04-B9BF00F6C6A2}" destId="{E8E5FF0D-F53D-4FA4-9BC5-D18291B4278F}" srcOrd="0" destOrd="0" presId="urn:microsoft.com/office/officeart/2005/8/layout/vList5"/>
    <dgm:cxn modelId="{9571B01E-DE53-4189-B5D1-820A8F9E49D2}" srcId="{AAC4F9AA-B9A0-4233-AB04-B9BF00F6C6A2}" destId="{32D28BA3-2F5E-4C75-97F5-B765220EA4E8}" srcOrd="0" destOrd="0" parTransId="{E0E1D76F-2AD5-4266-A3A4-BCEC12A1609D}" sibTransId="{C8AC5588-CD70-43B0-9E5D-9AD472C64F42}"/>
    <dgm:cxn modelId="{6F378F27-E97E-417D-82DD-08758ADD6782}" type="presOf" srcId="{32D28BA3-2F5E-4C75-97F5-B765220EA4E8}" destId="{14F1427B-4B4F-4331-A1B6-1A23873CCDA9}" srcOrd="0" destOrd="0" presId="urn:microsoft.com/office/officeart/2005/8/layout/vList5"/>
    <dgm:cxn modelId="{292ECDE5-908E-418B-80E5-9381F8A9CD02}" type="presParOf" srcId="{E8E5FF0D-F53D-4FA4-9BC5-D18291B4278F}" destId="{64588B2A-3F7D-4F36-8E53-544B6F25DA56}" srcOrd="0" destOrd="0" presId="urn:microsoft.com/office/officeart/2005/8/layout/vList5"/>
    <dgm:cxn modelId="{7EAD5C59-E65E-438A-AC71-9E2F6479B14F}" type="presParOf" srcId="{64588B2A-3F7D-4F36-8E53-544B6F25DA56}" destId="{14F1427B-4B4F-4331-A1B6-1A23873CCD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AC4F9AA-B9A0-4233-AB04-B9BF00F6C6A2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32D28BA3-2F5E-4C75-97F5-B765220EA4E8}">
      <dgm:prSet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VÝDAJE NA DŮCHODY VERSUS SALDO A ODVODY</a:t>
          </a:r>
          <a:endParaRPr lang="cs-CZ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E1D76F-2AD5-4266-A3A4-BCEC12A1609D}" type="parTrans" cxnId="{9571B01E-DE53-4189-B5D1-820A8F9E49D2}">
      <dgm:prSet/>
      <dgm:spPr/>
      <dgm:t>
        <a:bodyPr/>
        <a:lstStyle/>
        <a:p>
          <a:endParaRPr lang="cs-CZ"/>
        </a:p>
      </dgm:t>
    </dgm:pt>
    <dgm:pt modelId="{C8AC5588-CD70-43B0-9E5D-9AD472C64F42}" type="sibTrans" cxnId="{9571B01E-DE53-4189-B5D1-820A8F9E49D2}">
      <dgm:prSet/>
      <dgm:spPr/>
      <dgm:t>
        <a:bodyPr/>
        <a:lstStyle/>
        <a:p>
          <a:endParaRPr lang="cs-CZ"/>
        </a:p>
      </dgm:t>
    </dgm:pt>
    <dgm:pt modelId="{E8E5FF0D-F53D-4FA4-9BC5-D18291B4278F}" type="pres">
      <dgm:prSet presAssocID="{AAC4F9AA-B9A0-4233-AB04-B9BF00F6C6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588B2A-3F7D-4F36-8E53-544B6F25DA56}" type="pres">
      <dgm:prSet presAssocID="{32D28BA3-2F5E-4C75-97F5-B765220EA4E8}" presName="linNode" presStyleCnt="0"/>
      <dgm:spPr/>
      <dgm:t>
        <a:bodyPr/>
        <a:lstStyle/>
        <a:p>
          <a:endParaRPr lang="cs-CZ"/>
        </a:p>
      </dgm:t>
    </dgm:pt>
    <dgm:pt modelId="{14F1427B-4B4F-4331-A1B6-1A23873CCDA9}" type="pres">
      <dgm:prSet presAssocID="{32D28BA3-2F5E-4C75-97F5-B765220EA4E8}" presName="parentText" presStyleLbl="node1" presStyleIdx="0" presStyleCnt="1" custScaleX="23513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91CEC70-9119-4168-A2F2-83873D7B4D85}" type="presOf" srcId="{AAC4F9AA-B9A0-4233-AB04-B9BF00F6C6A2}" destId="{E8E5FF0D-F53D-4FA4-9BC5-D18291B4278F}" srcOrd="0" destOrd="0" presId="urn:microsoft.com/office/officeart/2005/8/layout/vList5"/>
    <dgm:cxn modelId="{9571B01E-DE53-4189-B5D1-820A8F9E49D2}" srcId="{AAC4F9AA-B9A0-4233-AB04-B9BF00F6C6A2}" destId="{32D28BA3-2F5E-4C75-97F5-B765220EA4E8}" srcOrd="0" destOrd="0" parTransId="{E0E1D76F-2AD5-4266-A3A4-BCEC12A1609D}" sibTransId="{C8AC5588-CD70-43B0-9E5D-9AD472C64F42}"/>
    <dgm:cxn modelId="{354A5525-6070-4280-897C-81184E816328}" type="presOf" srcId="{32D28BA3-2F5E-4C75-97F5-B765220EA4E8}" destId="{14F1427B-4B4F-4331-A1B6-1A23873CCDA9}" srcOrd="0" destOrd="0" presId="urn:microsoft.com/office/officeart/2005/8/layout/vList5"/>
    <dgm:cxn modelId="{A132E95F-D508-4544-82EB-47CC1DAB9C9F}" type="presParOf" srcId="{E8E5FF0D-F53D-4FA4-9BC5-D18291B4278F}" destId="{64588B2A-3F7D-4F36-8E53-544B6F25DA56}" srcOrd="0" destOrd="0" presId="urn:microsoft.com/office/officeart/2005/8/layout/vList5"/>
    <dgm:cxn modelId="{51E6F840-966E-4173-ADF4-E4903E010819}" type="presParOf" srcId="{64588B2A-3F7D-4F36-8E53-544B6F25DA56}" destId="{14F1427B-4B4F-4331-A1B6-1A23873CCD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AC4F9AA-B9A0-4233-AB04-B9BF00F6C6A2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32D28BA3-2F5E-4C75-97F5-B765220EA4E8}">
      <dgm:prSet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Přehled hospodaření státních fondů</a:t>
          </a:r>
          <a:endParaRPr lang="cs-CZ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E1D76F-2AD5-4266-A3A4-BCEC12A1609D}" type="parTrans" cxnId="{9571B01E-DE53-4189-B5D1-820A8F9E49D2}">
      <dgm:prSet/>
      <dgm:spPr/>
      <dgm:t>
        <a:bodyPr/>
        <a:lstStyle/>
        <a:p>
          <a:endParaRPr lang="cs-CZ"/>
        </a:p>
      </dgm:t>
    </dgm:pt>
    <dgm:pt modelId="{C8AC5588-CD70-43B0-9E5D-9AD472C64F42}" type="sibTrans" cxnId="{9571B01E-DE53-4189-B5D1-820A8F9E49D2}">
      <dgm:prSet/>
      <dgm:spPr/>
      <dgm:t>
        <a:bodyPr/>
        <a:lstStyle/>
        <a:p>
          <a:endParaRPr lang="cs-CZ"/>
        </a:p>
      </dgm:t>
    </dgm:pt>
    <dgm:pt modelId="{E8E5FF0D-F53D-4FA4-9BC5-D18291B4278F}" type="pres">
      <dgm:prSet presAssocID="{AAC4F9AA-B9A0-4233-AB04-B9BF00F6C6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588B2A-3F7D-4F36-8E53-544B6F25DA56}" type="pres">
      <dgm:prSet presAssocID="{32D28BA3-2F5E-4C75-97F5-B765220EA4E8}" presName="linNode" presStyleCnt="0"/>
      <dgm:spPr/>
      <dgm:t>
        <a:bodyPr/>
        <a:lstStyle/>
        <a:p>
          <a:endParaRPr lang="cs-CZ"/>
        </a:p>
      </dgm:t>
    </dgm:pt>
    <dgm:pt modelId="{14F1427B-4B4F-4331-A1B6-1A23873CCDA9}" type="pres">
      <dgm:prSet presAssocID="{32D28BA3-2F5E-4C75-97F5-B765220EA4E8}" presName="parentText" presStyleLbl="node1" presStyleIdx="0" presStyleCnt="1" custScaleX="23513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6ED14B8-6076-4758-8B00-B4E407E9D248}" type="presOf" srcId="{AAC4F9AA-B9A0-4233-AB04-B9BF00F6C6A2}" destId="{E8E5FF0D-F53D-4FA4-9BC5-D18291B4278F}" srcOrd="0" destOrd="0" presId="urn:microsoft.com/office/officeart/2005/8/layout/vList5"/>
    <dgm:cxn modelId="{B7E3D225-369A-41BB-82D6-778D2D340126}" type="presOf" srcId="{32D28BA3-2F5E-4C75-97F5-B765220EA4E8}" destId="{14F1427B-4B4F-4331-A1B6-1A23873CCDA9}" srcOrd="0" destOrd="0" presId="urn:microsoft.com/office/officeart/2005/8/layout/vList5"/>
    <dgm:cxn modelId="{9571B01E-DE53-4189-B5D1-820A8F9E49D2}" srcId="{AAC4F9AA-B9A0-4233-AB04-B9BF00F6C6A2}" destId="{32D28BA3-2F5E-4C75-97F5-B765220EA4E8}" srcOrd="0" destOrd="0" parTransId="{E0E1D76F-2AD5-4266-A3A4-BCEC12A1609D}" sibTransId="{C8AC5588-CD70-43B0-9E5D-9AD472C64F42}"/>
    <dgm:cxn modelId="{C33DC69F-4A2E-4CCE-BC61-CC34F9F489FD}" type="presParOf" srcId="{E8E5FF0D-F53D-4FA4-9BC5-D18291B4278F}" destId="{64588B2A-3F7D-4F36-8E53-544B6F25DA56}" srcOrd="0" destOrd="0" presId="urn:microsoft.com/office/officeart/2005/8/layout/vList5"/>
    <dgm:cxn modelId="{5E548ED7-9836-419F-98AD-2EEC795DAABA}" type="presParOf" srcId="{64588B2A-3F7D-4F36-8E53-544B6F25DA56}" destId="{14F1427B-4B4F-4331-A1B6-1A23873CCD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097E45B-A709-45C8-89C1-F561E786EBB0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A7544A07-5ADD-4C5F-B2FE-2FC61A777F7B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sz="30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SHRNUTÍ VÝDAJŮ STÁTNÍHO ROZPOČTU</a:t>
          </a:r>
          <a:endParaRPr lang="cs-CZ" sz="3000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DDAAFC-A859-4A8A-9437-2393BCFA32D1}" type="parTrans" cxnId="{AE83D2C1-12D0-491A-8597-5A3C39858C07}">
      <dgm:prSet/>
      <dgm:spPr/>
      <dgm:t>
        <a:bodyPr/>
        <a:lstStyle/>
        <a:p>
          <a:endParaRPr lang="cs-CZ"/>
        </a:p>
      </dgm:t>
    </dgm:pt>
    <dgm:pt modelId="{7C61ADEB-A3E8-43CF-9BF8-DE9A7CE211B6}" type="sibTrans" cxnId="{AE83D2C1-12D0-491A-8597-5A3C39858C07}">
      <dgm:prSet/>
      <dgm:spPr/>
      <dgm:t>
        <a:bodyPr/>
        <a:lstStyle/>
        <a:p>
          <a:endParaRPr lang="cs-CZ"/>
        </a:p>
      </dgm:t>
    </dgm:pt>
    <dgm:pt modelId="{FE599F11-2FB3-4694-8184-838493414C00}" type="pres">
      <dgm:prSet presAssocID="{4097E45B-A709-45C8-89C1-F561E786EB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CB3223B-4D18-49F5-82D1-7E575B7CCB77}" type="pres">
      <dgm:prSet presAssocID="{A7544A07-5ADD-4C5F-B2FE-2FC61A777F7B}" presName="linNode" presStyleCnt="0"/>
      <dgm:spPr/>
      <dgm:t>
        <a:bodyPr/>
        <a:lstStyle/>
        <a:p>
          <a:endParaRPr lang="cs-CZ"/>
        </a:p>
      </dgm:t>
    </dgm:pt>
    <dgm:pt modelId="{E55A6FEC-4C78-4FAC-B094-280F71247AF7}" type="pres">
      <dgm:prSet presAssocID="{A7544A07-5ADD-4C5F-B2FE-2FC61A777F7B}" presName="parentText" presStyleLbl="node1" presStyleIdx="0" presStyleCnt="1" custScaleX="21874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63C02F4-91B7-41BE-9478-A87E9F26657C}" type="presOf" srcId="{A7544A07-5ADD-4C5F-B2FE-2FC61A777F7B}" destId="{E55A6FEC-4C78-4FAC-B094-280F71247AF7}" srcOrd="0" destOrd="0" presId="urn:microsoft.com/office/officeart/2005/8/layout/vList5"/>
    <dgm:cxn modelId="{9ADFFFC5-B186-49D3-A7C6-F6136F723CDD}" type="presOf" srcId="{4097E45B-A709-45C8-89C1-F561E786EBB0}" destId="{FE599F11-2FB3-4694-8184-838493414C00}" srcOrd="0" destOrd="0" presId="urn:microsoft.com/office/officeart/2005/8/layout/vList5"/>
    <dgm:cxn modelId="{AE83D2C1-12D0-491A-8597-5A3C39858C07}" srcId="{4097E45B-A709-45C8-89C1-F561E786EBB0}" destId="{A7544A07-5ADD-4C5F-B2FE-2FC61A777F7B}" srcOrd="0" destOrd="0" parTransId="{4FDDAAFC-A859-4A8A-9437-2393BCFA32D1}" sibTransId="{7C61ADEB-A3E8-43CF-9BF8-DE9A7CE211B6}"/>
    <dgm:cxn modelId="{E77CF60A-1715-4E23-B466-BF8EB0D20BCF}" type="presParOf" srcId="{FE599F11-2FB3-4694-8184-838493414C00}" destId="{1CB3223B-4D18-49F5-82D1-7E575B7CCB77}" srcOrd="0" destOrd="0" presId="urn:microsoft.com/office/officeart/2005/8/layout/vList5"/>
    <dgm:cxn modelId="{21EAC3CC-260B-46A2-BE73-3B8029F66815}" type="presParOf" srcId="{1CB3223B-4D18-49F5-82D1-7E575B7CCB77}" destId="{E55A6FEC-4C78-4FAC-B094-280F71247AF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E8B499D-CB87-4F9F-8686-1B48E9893C2F}" type="doc">
      <dgm:prSet loTypeId="urn:microsoft.com/office/officeart/2005/8/layout/vList3#7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9A1A98A7-856C-4E75-A035-8603136C2883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STÁTNÍ DLUH V ROCE </a:t>
          </a:r>
          <a:r>
            <a: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2014 </a:t>
          </a:r>
          <a:r>
            <a: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PŘESÁHNE ČÁSTKU</a:t>
          </a:r>
          <a:endParaRPr lang="en-US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/>
          <a:r>
            <a: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cs-CZ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200 TISÍC 10</a:t>
          </a:r>
          <a:r>
            <a: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cs-CZ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MILIONŮ KČ 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 JE 50</a:t>
          </a:r>
          <a:r>
            <a: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 HDP</a:t>
          </a:r>
          <a:r>
            <a:rPr lang="cs-CZ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endParaRPr lang="cs-CZ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3E225A-1059-45F4-ADA8-16EE83AE1DF0}" type="parTrans" cxnId="{39FBB4F3-F1AF-42B9-9F42-56CB659695BC}">
      <dgm:prSet/>
      <dgm:spPr/>
      <dgm:t>
        <a:bodyPr/>
        <a:lstStyle/>
        <a:p>
          <a:endParaRPr lang="cs-CZ"/>
        </a:p>
      </dgm:t>
    </dgm:pt>
    <dgm:pt modelId="{37522EB6-4334-4A50-BFB5-67B38579CC63}" type="sibTrans" cxnId="{39FBB4F3-F1AF-42B9-9F42-56CB659695BC}">
      <dgm:prSet/>
      <dgm:spPr/>
      <dgm:t>
        <a:bodyPr/>
        <a:lstStyle/>
        <a:p>
          <a:endParaRPr lang="cs-CZ"/>
        </a:p>
      </dgm:t>
    </dgm:pt>
    <dgm:pt modelId="{B816EC25-3F76-4EEF-9028-16E698302412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VLÁDA KAŽDÝ ROK</a:t>
          </a:r>
          <a:r>
            <a:rPr lang="cs-CZ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UTRATÍ ZA ÚROK </a:t>
          </a:r>
          <a:r>
            <a: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 </a:t>
          </a:r>
          <a:r>
            <a: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STÁTNÍHO DLUHU TOLIK, </a:t>
          </a:r>
          <a:r>
            <a:rPr lang="cs-CZ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KOLIK </a:t>
          </a:r>
          <a:r>
            <a:rPr lang="cs-CZ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DOSTÁVAJÍ VŠECHNY OBCE </a:t>
          </a:r>
          <a:r>
            <a:rPr lang="cs-CZ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cs-CZ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MĚSTA VE SDÍLENÝCH DANÍCH</a:t>
          </a:r>
          <a:r>
            <a: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(BEZ STATUTÁRNÍCH). </a:t>
          </a:r>
          <a:endParaRPr lang="cs-CZ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A49FD9-2371-4FCB-BB1F-AF67D1FA4A27}" type="parTrans" cxnId="{4D99942E-0665-4AE4-8078-6AFEEF87F22E}">
      <dgm:prSet/>
      <dgm:spPr/>
      <dgm:t>
        <a:bodyPr/>
        <a:lstStyle/>
        <a:p>
          <a:endParaRPr lang="cs-CZ"/>
        </a:p>
      </dgm:t>
    </dgm:pt>
    <dgm:pt modelId="{F5787458-BF16-4D60-A3CB-3F12FF30C23B}" type="sibTrans" cxnId="{4D99942E-0665-4AE4-8078-6AFEEF87F22E}">
      <dgm:prSet/>
      <dgm:spPr/>
      <dgm:t>
        <a:bodyPr/>
        <a:lstStyle/>
        <a:p>
          <a:endParaRPr lang="cs-CZ"/>
        </a:p>
      </dgm:t>
    </dgm:pt>
    <dgm:pt modelId="{3B49CF8F-9F01-418E-9CB8-27AE097092B0}">
      <dgm:prSet custT="1"/>
      <dgm:spPr/>
      <dgm:t>
        <a:bodyPr/>
        <a:lstStyle/>
        <a:p>
          <a:r>
            <a: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VLÁDA V LETECH 2014 A 2018 BUDE </a:t>
          </a:r>
          <a:br>
            <a: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ZŘEJMĚ VLÁDOU POSLEDNÍ, KTERÁ BUDE MÍT MOŽNOST ZASTAVIT DALŠÍ ZADLUŽOVÁNÍ</a:t>
          </a:r>
          <a:endParaRPr lang="cs-CZ" sz="2400" dirty="0"/>
        </a:p>
      </dgm:t>
    </dgm:pt>
    <dgm:pt modelId="{AB8267A0-B021-4F70-AAFE-76C77E72AB6B}" type="parTrans" cxnId="{4ACA7B59-20DE-44CE-9EAC-BCED2BF7E985}">
      <dgm:prSet/>
      <dgm:spPr/>
      <dgm:t>
        <a:bodyPr/>
        <a:lstStyle/>
        <a:p>
          <a:endParaRPr lang="cs-CZ"/>
        </a:p>
      </dgm:t>
    </dgm:pt>
    <dgm:pt modelId="{E428F31A-DE19-49FE-9410-FE7F786B3BD3}" type="sibTrans" cxnId="{4ACA7B59-20DE-44CE-9EAC-BCED2BF7E985}">
      <dgm:prSet/>
      <dgm:spPr/>
      <dgm:t>
        <a:bodyPr/>
        <a:lstStyle/>
        <a:p>
          <a:endParaRPr lang="cs-CZ"/>
        </a:p>
      </dgm:t>
    </dgm:pt>
    <dgm:pt modelId="{FD740572-5231-4264-9DE7-568AD5FE42F0}" type="pres">
      <dgm:prSet presAssocID="{1E8B499D-CB87-4F9F-8686-1B48E9893C2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B6982CC-8A1F-4580-830D-A30C84F0552D}" type="pres">
      <dgm:prSet presAssocID="{9A1A98A7-856C-4E75-A035-8603136C2883}" presName="composite" presStyleCnt="0"/>
      <dgm:spPr/>
      <dgm:t>
        <a:bodyPr/>
        <a:lstStyle/>
        <a:p>
          <a:endParaRPr lang="cs-CZ"/>
        </a:p>
      </dgm:t>
    </dgm:pt>
    <dgm:pt modelId="{38FB8DD8-771C-41D0-9534-1C9C81296CC5}" type="pres">
      <dgm:prSet presAssocID="{9A1A98A7-856C-4E75-A035-8603136C2883}" presName="imgShp" presStyleLbl="fgImgPlace1" presStyleIdx="0" presStyleCnt="3" custScaleX="97323" custScaleY="94908" custLinFactNeighborX="-56488" custLinFactNeighborY="-342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3EA5851B-77B5-4F6E-87DB-6F991D61A3B2}" type="pres">
      <dgm:prSet presAssocID="{9A1A98A7-856C-4E75-A035-8603136C2883}" presName="txShp" presStyleLbl="node1" presStyleIdx="0" presStyleCnt="3" custScaleX="146531" custScaleY="15108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693942D-86B7-4F63-98E1-A35FFFEAE540}" type="pres">
      <dgm:prSet presAssocID="{37522EB6-4334-4A50-BFB5-67B38579CC63}" presName="spacing" presStyleCnt="0"/>
      <dgm:spPr/>
      <dgm:t>
        <a:bodyPr/>
        <a:lstStyle/>
        <a:p>
          <a:endParaRPr lang="cs-CZ"/>
        </a:p>
      </dgm:t>
    </dgm:pt>
    <dgm:pt modelId="{4A266E8E-96BD-489D-A414-FFE325CFBD0E}" type="pres">
      <dgm:prSet presAssocID="{B816EC25-3F76-4EEF-9028-16E698302412}" presName="composite" presStyleCnt="0"/>
      <dgm:spPr/>
      <dgm:t>
        <a:bodyPr/>
        <a:lstStyle/>
        <a:p>
          <a:endParaRPr lang="cs-CZ"/>
        </a:p>
      </dgm:t>
    </dgm:pt>
    <dgm:pt modelId="{846739D9-A232-4EB9-B3BF-9F57E00268DC}" type="pres">
      <dgm:prSet presAssocID="{B816EC25-3F76-4EEF-9028-16E698302412}" presName="imgShp" presStyleLbl="fgImgPlace1" presStyleIdx="1" presStyleCnt="3" custScaleX="76346" custScaleY="72156" custLinFactNeighborX="-51847" custLinFactNeighborY="-103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68629AE0-5B7F-495D-A845-A0FD491F8554}" type="pres">
      <dgm:prSet presAssocID="{B816EC25-3F76-4EEF-9028-16E698302412}" presName="txShp" presStyleLbl="node1" presStyleIdx="1" presStyleCnt="3" custScaleX="13946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B68500-D940-4169-BA6D-A38B6DA1BD92}" type="pres">
      <dgm:prSet presAssocID="{F5787458-BF16-4D60-A3CB-3F12FF30C23B}" presName="spacing" presStyleCnt="0"/>
      <dgm:spPr/>
    </dgm:pt>
    <dgm:pt modelId="{1C0B12F1-20A4-4F9D-B023-3E9E1AD3FB3D}" type="pres">
      <dgm:prSet presAssocID="{3B49CF8F-9F01-418E-9CB8-27AE097092B0}" presName="composite" presStyleCnt="0"/>
      <dgm:spPr/>
    </dgm:pt>
    <dgm:pt modelId="{B26056D3-617C-4E59-A596-80DED1AB8D66}" type="pres">
      <dgm:prSet presAssocID="{3B49CF8F-9F01-418E-9CB8-27AE097092B0}" presName="imgShp" presStyleLbl="fgImgPlace1" presStyleIdx="2" presStyleCnt="3" custLinFactNeighborX="-44613" custLinFactNeighborY="-26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cs-CZ"/>
        </a:p>
      </dgm:t>
    </dgm:pt>
    <dgm:pt modelId="{3C98B8C7-7D04-4B20-8F25-85882FE46ED7}" type="pres">
      <dgm:prSet presAssocID="{3B49CF8F-9F01-418E-9CB8-27AE097092B0}" presName="txShp" presStyleLbl="node1" presStyleIdx="2" presStyleCnt="3" custScaleX="139465">
        <dgm:presLayoutVars>
          <dgm:bulletEnabled val="1"/>
        </dgm:presLayoutVars>
      </dgm:prSet>
      <dgm:spPr/>
    </dgm:pt>
  </dgm:ptLst>
  <dgm:cxnLst>
    <dgm:cxn modelId="{39FBB4F3-F1AF-42B9-9F42-56CB659695BC}" srcId="{1E8B499D-CB87-4F9F-8686-1B48E9893C2F}" destId="{9A1A98A7-856C-4E75-A035-8603136C2883}" srcOrd="0" destOrd="0" parTransId="{143E225A-1059-45F4-ADA8-16EE83AE1DF0}" sibTransId="{37522EB6-4334-4A50-BFB5-67B38579CC63}"/>
    <dgm:cxn modelId="{F3C71159-C139-45D3-A5DF-E357B1D15565}" type="presOf" srcId="{1E8B499D-CB87-4F9F-8686-1B48E9893C2F}" destId="{FD740572-5231-4264-9DE7-568AD5FE42F0}" srcOrd="0" destOrd="0" presId="urn:microsoft.com/office/officeart/2005/8/layout/vList3#7"/>
    <dgm:cxn modelId="{64A5C669-6003-476A-8A9B-0175CFA0AFCF}" type="presOf" srcId="{3B49CF8F-9F01-418E-9CB8-27AE097092B0}" destId="{3C98B8C7-7D04-4B20-8F25-85882FE46ED7}" srcOrd="0" destOrd="0" presId="urn:microsoft.com/office/officeart/2005/8/layout/vList3#7"/>
    <dgm:cxn modelId="{4D99942E-0665-4AE4-8078-6AFEEF87F22E}" srcId="{1E8B499D-CB87-4F9F-8686-1B48E9893C2F}" destId="{B816EC25-3F76-4EEF-9028-16E698302412}" srcOrd="1" destOrd="0" parTransId="{7BA49FD9-2371-4FCB-BB1F-AF67D1FA4A27}" sibTransId="{F5787458-BF16-4D60-A3CB-3F12FF30C23B}"/>
    <dgm:cxn modelId="{4EE9691A-BDFD-4D4C-8164-C808C2652697}" type="presOf" srcId="{9A1A98A7-856C-4E75-A035-8603136C2883}" destId="{3EA5851B-77B5-4F6E-87DB-6F991D61A3B2}" srcOrd="0" destOrd="0" presId="urn:microsoft.com/office/officeart/2005/8/layout/vList3#7"/>
    <dgm:cxn modelId="{EDF6B2FC-9A3E-4A15-A55D-DED5B8509434}" type="presOf" srcId="{B816EC25-3F76-4EEF-9028-16E698302412}" destId="{68629AE0-5B7F-495D-A845-A0FD491F8554}" srcOrd="0" destOrd="0" presId="urn:microsoft.com/office/officeart/2005/8/layout/vList3#7"/>
    <dgm:cxn modelId="{4ACA7B59-20DE-44CE-9EAC-BCED2BF7E985}" srcId="{1E8B499D-CB87-4F9F-8686-1B48E9893C2F}" destId="{3B49CF8F-9F01-418E-9CB8-27AE097092B0}" srcOrd="2" destOrd="0" parTransId="{AB8267A0-B021-4F70-AAFE-76C77E72AB6B}" sibTransId="{E428F31A-DE19-49FE-9410-FE7F786B3BD3}"/>
    <dgm:cxn modelId="{51C505BF-3B04-426B-A659-D0E18D60C706}" type="presParOf" srcId="{FD740572-5231-4264-9DE7-568AD5FE42F0}" destId="{2B6982CC-8A1F-4580-830D-A30C84F0552D}" srcOrd="0" destOrd="0" presId="urn:microsoft.com/office/officeart/2005/8/layout/vList3#7"/>
    <dgm:cxn modelId="{7CE82EB6-8D29-40D0-86DF-CBF006DB846E}" type="presParOf" srcId="{2B6982CC-8A1F-4580-830D-A30C84F0552D}" destId="{38FB8DD8-771C-41D0-9534-1C9C81296CC5}" srcOrd="0" destOrd="0" presId="urn:microsoft.com/office/officeart/2005/8/layout/vList3#7"/>
    <dgm:cxn modelId="{5EAB7920-5DFE-43D4-B35D-AA0F0764EA91}" type="presParOf" srcId="{2B6982CC-8A1F-4580-830D-A30C84F0552D}" destId="{3EA5851B-77B5-4F6E-87DB-6F991D61A3B2}" srcOrd="1" destOrd="0" presId="urn:microsoft.com/office/officeart/2005/8/layout/vList3#7"/>
    <dgm:cxn modelId="{BA7406E5-37E2-401C-A196-1B9DAF0CF835}" type="presParOf" srcId="{FD740572-5231-4264-9DE7-568AD5FE42F0}" destId="{B693942D-86B7-4F63-98E1-A35FFFEAE540}" srcOrd="1" destOrd="0" presId="urn:microsoft.com/office/officeart/2005/8/layout/vList3#7"/>
    <dgm:cxn modelId="{F009FDCA-38CC-45B8-9674-8FB1F35BA3D4}" type="presParOf" srcId="{FD740572-5231-4264-9DE7-568AD5FE42F0}" destId="{4A266E8E-96BD-489D-A414-FFE325CFBD0E}" srcOrd="2" destOrd="0" presId="urn:microsoft.com/office/officeart/2005/8/layout/vList3#7"/>
    <dgm:cxn modelId="{C042285E-C354-45B9-BA9B-DAD262DA1172}" type="presParOf" srcId="{4A266E8E-96BD-489D-A414-FFE325CFBD0E}" destId="{846739D9-A232-4EB9-B3BF-9F57E00268DC}" srcOrd="0" destOrd="0" presId="urn:microsoft.com/office/officeart/2005/8/layout/vList3#7"/>
    <dgm:cxn modelId="{B19598E2-5EF5-4B72-9C45-D19B0F56B649}" type="presParOf" srcId="{4A266E8E-96BD-489D-A414-FFE325CFBD0E}" destId="{68629AE0-5B7F-495D-A845-A0FD491F8554}" srcOrd="1" destOrd="0" presId="urn:microsoft.com/office/officeart/2005/8/layout/vList3#7"/>
    <dgm:cxn modelId="{629683D5-77FB-4B66-B007-0DA0EFD1C27F}" type="presParOf" srcId="{FD740572-5231-4264-9DE7-568AD5FE42F0}" destId="{1DB68500-D940-4169-BA6D-A38B6DA1BD92}" srcOrd="3" destOrd="0" presId="urn:microsoft.com/office/officeart/2005/8/layout/vList3#7"/>
    <dgm:cxn modelId="{CC9E2B00-3616-49F9-9978-E1A11FB0516F}" type="presParOf" srcId="{FD740572-5231-4264-9DE7-568AD5FE42F0}" destId="{1C0B12F1-20A4-4F9D-B023-3E9E1AD3FB3D}" srcOrd="4" destOrd="0" presId="urn:microsoft.com/office/officeart/2005/8/layout/vList3#7"/>
    <dgm:cxn modelId="{07EC1875-1DB1-48DE-9D33-AB9B38C035D3}" type="presParOf" srcId="{1C0B12F1-20A4-4F9D-B023-3E9E1AD3FB3D}" destId="{B26056D3-617C-4E59-A596-80DED1AB8D66}" srcOrd="0" destOrd="0" presId="urn:microsoft.com/office/officeart/2005/8/layout/vList3#7"/>
    <dgm:cxn modelId="{FC67E61A-A4AD-4D19-A58A-48E6336DDF28}" type="presParOf" srcId="{1C0B12F1-20A4-4F9D-B023-3E9E1AD3FB3D}" destId="{3C98B8C7-7D04-4B20-8F25-85882FE46ED7}" srcOrd="1" destOrd="0" presId="urn:microsoft.com/office/officeart/2005/8/layout/vList3#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C4F9AA-B9A0-4233-AB04-B9BF00F6C6A2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32D28BA3-2F5E-4C75-97F5-B765220EA4E8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sz="32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OBSAH PŘEDNÁŠKY</a:t>
          </a:r>
          <a:endParaRPr lang="cs-CZ" sz="3200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E1D76F-2AD5-4266-A3A4-BCEC12A1609D}" type="parTrans" cxnId="{9571B01E-DE53-4189-B5D1-820A8F9E49D2}">
      <dgm:prSet/>
      <dgm:spPr/>
      <dgm:t>
        <a:bodyPr/>
        <a:lstStyle/>
        <a:p>
          <a:endParaRPr lang="cs-CZ"/>
        </a:p>
      </dgm:t>
    </dgm:pt>
    <dgm:pt modelId="{C8AC5588-CD70-43B0-9E5D-9AD472C64F42}" type="sibTrans" cxnId="{9571B01E-DE53-4189-B5D1-820A8F9E49D2}">
      <dgm:prSet/>
      <dgm:spPr/>
      <dgm:t>
        <a:bodyPr/>
        <a:lstStyle/>
        <a:p>
          <a:endParaRPr lang="cs-CZ"/>
        </a:p>
      </dgm:t>
    </dgm:pt>
    <dgm:pt modelId="{E8E5FF0D-F53D-4FA4-9BC5-D18291B4278F}" type="pres">
      <dgm:prSet presAssocID="{AAC4F9AA-B9A0-4233-AB04-B9BF00F6C6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588B2A-3F7D-4F36-8E53-544B6F25DA56}" type="pres">
      <dgm:prSet presAssocID="{32D28BA3-2F5E-4C75-97F5-B765220EA4E8}" presName="linNode" presStyleCnt="0"/>
      <dgm:spPr/>
      <dgm:t>
        <a:bodyPr/>
        <a:lstStyle/>
        <a:p>
          <a:endParaRPr lang="cs-CZ"/>
        </a:p>
      </dgm:t>
    </dgm:pt>
    <dgm:pt modelId="{14F1427B-4B4F-4331-A1B6-1A23873CCDA9}" type="pres">
      <dgm:prSet presAssocID="{32D28BA3-2F5E-4C75-97F5-B765220EA4E8}" presName="parentText" presStyleLbl="node1" presStyleIdx="0" presStyleCnt="1" custScaleX="23513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571B01E-DE53-4189-B5D1-820A8F9E49D2}" srcId="{AAC4F9AA-B9A0-4233-AB04-B9BF00F6C6A2}" destId="{32D28BA3-2F5E-4C75-97F5-B765220EA4E8}" srcOrd="0" destOrd="0" parTransId="{E0E1D76F-2AD5-4266-A3A4-BCEC12A1609D}" sibTransId="{C8AC5588-CD70-43B0-9E5D-9AD472C64F42}"/>
    <dgm:cxn modelId="{89D03BEC-487C-4062-AFF8-B24323B1A203}" type="presOf" srcId="{32D28BA3-2F5E-4C75-97F5-B765220EA4E8}" destId="{14F1427B-4B4F-4331-A1B6-1A23873CCDA9}" srcOrd="0" destOrd="0" presId="urn:microsoft.com/office/officeart/2005/8/layout/vList5"/>
    <dgm:cxn modelId="{5A597D1A-C2D9-4BE0-929A-EAD321C86788}" type="presOf" srcId="{AAC4F9AA-B9A0-4233-AB04-B9BF00F6C6A2}" destId="{E8E5FF0D-F53D-4FA4-9BC5-D18291B4278F}" srcOrd="0" destOrd="0" presId="urn:microsoft.com/office/officeart/2005/8/layout/vList5"/>
    <dgm:cxn modelId="{01C9A1CB-CDD4-4DD6-953E-23AA549F0D20}" type="presParOf" srcId="{E8E5FF0D-F53D-4FA4-9BC5-D18291B4278F}" destId="{64588B2A-3F7D-4F36-8E53-544B6F25DA56}" srcOrd="0" destOrd="0" presId="urn:microsoft.com/office/officeart/2005/8/layout/vList5"/>
    <dgm:cxn modelId="{D07285A7-8281-4C53-B8C0-6DF8B3C049A8}" type="presParOf" srcId="{64588B2A-3F7D-4F36-8E53-544B6F25DA56}" destId="{14F1427B-4B4F-4331-A1B6-1A23873CCD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9B988C7-EB67-4A0F-944A-C5B4366F8170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91A6D8BA-7049-4646-8F90-5FECB91A5AD3}">
      <dgm:prSet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PRO DOBROU NÁLADU JAN WERICH</a:t>
          </a:r>
          <a:endParaRPr lang="cs-CZ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B4E447-F07A-4B99-9939-4CB04D4E456B}" type="parTrans" cxnId="{76EA3D0A-3046-458D-8850-BFF642CAE3B9}">
      <dgm:prSet/>
      <dgm:spPr/>
      <dgm:t>
        <a:bodyPr/>
        <a:lstStyle/>
        <a:p>
          <a:endParaRPr lang="cs-CZ"/>
        </a:p>
      </dgm:t>
    </dgm:pt>
    <dgm:pt modelId="{83D6E39B-C16A-4D6E-A482-1367B619957D}" type="sibTrans" cxnId="{76EA3D0A-3046-458D-8850-BFF642CAE3B9}">
      <dgm:prSet/>
      <dgm:spPr/>
      <dgm:t>
        <a:bodyPr/>
        <a:lstStyle/>
        <a:p>
          <a:endParaRPr lang="cs-CZ"/>
        </a:p>
      </dgm:t>
    </dgm:pt>
    <dgm:pt modelId="{E85C0925-D9D2-4346-ACC2-2C35CB1A2D88}" type="pres">
      <dgm:prSet presAssocID="{89B988C7-EB67-4A0F-944A-C5B4366F81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BC6329A-E68A-4E91-ABAC-602BEA11A7EA}" type="pres">
      <dgm:prSet presAssocID="{91A6D8BA-7049-4646-8F90-5FECB91A5AD3}" presName="linNode" presStyleCnt="0"/>
      <dgm:spPr/>
      <dgm:t>
        <a:bodyPr/>
        <a:lstStyle/>
        <a:p>
          <a:endParaRPr lang="cs-CZ"/>
        </a:p>
      </dgm:t>
    </dgm:pt>
    <dgm:pt modelId="{550221B7-C9F1-46B4-8F75-BF49804A47C3}" type="pres">
      <dgm:prSet presAssocID="{91A6D8BA-7049-4646-8F90-5FECB91A5AD3}" presName="parentText" presStyleLbl="node1" presStyleIdx="0" presStyleCnt="1" custScaleX="23513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6EA3D0A-3046-458D-8850-BFF642CAE3B9}" srcId="{89B988C7-EB67-4A0F-944A-C5B4366F8170}" destId="{91A6D8BA-7049-4646-8F90-5FECB91A5AD3}" srcOrd="0" destOrd="0" parTransId="{15B4E447-F07A-4B99-9939-4CB04D4E456B}" sibTransId="{83D6E39B-C16A-4D6E-A482-1367B619957D}"/>
    <dgm:cxn modelId="{B9B03EBD-1671-454A-B6C0-403EF517F797}" type="presOf" srcId="{91A6D8BA-7049-4646-8F90-5FECB91A5AD3}" destId="{550221B7-C9F1-46B4-8F75-BF49804A47C3}" srcOrd="0" destOrd="0" presId="urn:microsoft.com/office/officeart/2005/8/layout/vList5"/>
    <dgm:cxn modelId="{D1A79EFA-A91C-4DE2-B3E1-A8221CDBE0C1}" type="presOf" srcId="{89B988C7-EB67-4A0F-944A-C5B4366F8170}" destId="{E85C0925-D9D2-4346-ACC2-2C35CB1A2D88}" srcOrd="0" destOrd="0" presId="urn:microsoft.com/office/officeart/2005/8/layout/vList5"/>
    <dgm:cxn modelId="{6BBBF8CD-43CC-40D0-A881-223C0A832425}" type="presParOf" srcId="{E85C0925-D9D2-4346-ACC2-2C35CB1A2D88}" destId="{BBC6329A-E68A-4E91-ABAC-602BEA11A7EA}" srcOrd="0" destOrd="0" presId="urn:microsoft.com/office/officeart/2005/8/layout/vList5"/>
    <dgm:cxn modelId="{906AD7DB-27CE-492B-B67B-6340375283D3}" type="presParOf" srcId="{BBC6329A-E68A-4E91-ABAC-602BEA11A7EA}" destId="{550221B7-C9F1-46B4-8F75-BF49804A47C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69B584C-EC9D-430B-B88E-435399683F51}" type="doc">
      <dgm:prSet loTypeId="urn:microsoft.com/office/officeart/2005/8/layout/pyramid2" loCatId="pyramid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E43FECB1-AFCD-45CD-BE5A-BAC732FE82E5}">
      <dgm:prSet custT="1"/>
      <dgm:spPr/>
      <dgm:t>
        <a:bodyPr/>
        <a:lstStyle/>
        <a:p>
          <a:r>
            <a:rPr lang="cs-CZ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Jan Werich:</a:t>
          </a:r>
        </a:p>
        <a:p>
          <a:r>
            <a:rPr lang="cs-CZ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“Jen kdyby lidi nedělali pořád stejné a staré chyby, a zvykli si, že jeden druhého vždy šidí, bylo by na světě o tolik míň hádání, jenže ti lidi by nebyli lidi, kdyby neměli chyby, a ti, kteří by tu bez chyb zbyli, na co by tu vlastně byli a k čemu by tu vlastně žili bez chybování?“</a:t>
          </a:r>
          <a:endParaRPr lang="cs-CZ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93EA96-9445-4B69-B1C9-F901023254FA}" type="parTrans" cxnId="{204CE0AA-4FC3-49AB-B844-2C63B03E2722}">
      <dgm:prSet/>
      <dgm:spPr/>
      <dgm:t>
        <a:bodyPr/>
        <a:lstStyle/>
        <a:p>
          <a:endParaRPr lang="cs-CZ"/>
        </a:p>
      </dgm:t>
    </dgm:pt>
    <dgm:pt modelId="{C7D10314-8805-49FB-A910-D19E47D53CA4}" type="sibTrans" cxnId="{204CE0AA-4FC3-49AB-B844-2C63B03E2722}">
      <dgm:prSet/>
      <dgm:spPr/>
      <dgm:t>
        <a:bodyPr/>
        <a:lstStyle/>
        <a:p>
          <a:endParaRPr lang="cs-CZ"/>
        </a:p>
      </dgm:t>
    </dgm:pt>
    <dgm:pt modelId="{07FA342E-2BD0-44FA-A62B-614CB0AD1885}" type="pres">
      <dgm:prSet presAssocID="{169B584C-EC9D-430B-B88E-435399683F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66EFDA00-1AE9-4464-A7A2-05D1E7B475BF}" type="pres">
      <dgm:prSet presAssocID="{169B584C-EC9D-430B-B88E-435399683F51}" presName="pyramid" presStyleLbl="node1" presStyleIdx="0" presStyleCnt="1"/>
      <dgm:spPr/>
      <dgm:t>
        <a:bodyPr/>
        <a:lstStyle/>
        <a:p>
          <a:endParaRPr lang="cs-CZ"/>
        </a:p>
      </dgm:t>
    </dgm:pt>
    <dgm:pt modelId="{F6E9AD8C-1CA4-42AE-BB82-54687EA41F3C}" type="pres">
      <dgm:prSet presAssocID="{169B584C-EC9D-430B-B88E-435399683F51}" presName="theList" presStyleCnt="0"/>
      <dgm:spPr/>
      <dgm:t>
        <a:bodyPr/>
        <a:lstStyle/>
        <a:p>
          <a:endParaRPr lang="cs-CZ"/>
        </a:p>
      </dgm:t>
    </dgm:pt>
    <dgm:pt modelId="{42459276-DEB1-48E0-915B-89B1218FCE14}" type="pres">
      <dgm:prSet presAssocID="{E43FECB1-AFCD-45CD-BE5A-BAC732FE82E5}" presName="aNode" presStyleLbl="fgAcc1" presStyleIdx="0" presStyleCnt="1" custScaleX="294008" custScaleY="263783" custLinFactY="72496" custLinFactNeighborX="-2448" custLinFactNeighborY="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6809C6-F905-4A47-8760-5E094732BD98}" type="pres">
      <dgm:prSet presAssocID="{E43FECB1-AFCD-45CD-BE5A-BAC732FE82E5}" presName="aSpace" presStyleCnt="0"/>
      <dgm:spPr/>
      <dgm:t>
        <a:bodyPr/>
        <a:lstStyle/>
        <a:p>
          <a:endParaRPr lang="cs-CZ"/>
        </a:p>
      </dgm:t>
    </dgm:pt>
  </dgm:ptLst>
  <dgm:cxnLst>
    <dgm:cxn modelId="{706FB457-8182-419C-840C-43EE61734B5E}" type="presOf" srcId="{E43FECB1-AFCD-45CD-BE5A-BAC732FE82E5}" destId="{42459276-DEB1-48E0-915B-89B1218FCE14}" srcOrd="0" destOrd="0" presId="urn:microsoft.com/office/officeart/2005/8/layout/pyramid2"/>
    <dgm:cxn modelId="{56E08283-AFD6-4935-88E8-94DD878CB62F}" type="presOf" srcId="{169B584C-EC9D-430B-B88E-435399683F51}" destId="{07FA342E-2BD0-44FA-A62B-614CB0AD1885}" srcOrd="0" destOrd="0" presId="urn:microsoft.com/office/officeart/2005/8/layout/pyramid2"/>
    <dgm:cxn modelId="{204CE0AA-4FC3-49AB-B844-2C63B03E2722}" srcId="{169B584C-EC9D-430B-B88E-435399683F51}" destId="{E43FECB1-AFCD-45CD-BE5A-BAC732FE82E5}" srcOrd="0" destOrd="0" parTransId="{AC93EA96-9445-4B69-B1C9-F901023254FA}" sibTransId="{C7D10314-8805-49FB-A910-D19E47D53CA4}"/>
    <dgm:cxn modelId="{E0E37D64-1C07-4E6C-86D7-DE034269F709}" type="presParOf" srcId="{07FA342E-2BD0-44FA-A62B-614CB0AD1885}" destId="{66EFDA00-1AE9-4464-A7A2-05D1E7B475BF}" srcOrd="0" destOrd="0" presId="urn:microsoft.com/office/officeart/2005/8/layout/pyramid2"/>
    <dgm:cxn modelId="{6B213C9E-8045-42AC-8252-C5B142D6685D}" type="presParOf" srcId="{07FA342E-2BD0-44FA-A62B-614CB0AD1885}" destId="{F6E9AD8C-1CA4-42AE-BB82-54687EA41F3C}" srcOrd="1" destOrd="0" presId="urn:microsoft.com/office/officeart/2005/8/layout/pyramid2"/>
    <dgm:cxn modelId="{F7C98FA7-4C39-4C69-AE30-EA619BC008D5}" type="presParOf" srcId="{F6E9AD8C-1CA4-42AE-BB82-54687EA41F3C}" destId="{42459276-DEB1-48E0-915B-89B1218FCE14}" srcOrd="0" destOrd="0" presId="urn:microsoft.com/office/officeart/2005/8/layout/pyramid2"/>
    <dgm:cxn modelId="{D40298A0-1A05-4550-A2AE-9E0C51C68A61}" type="presParOf" srcId="{F6E9AD8C-1CA4-42AE-BB82-54687EA41F3C}" destId="{416809C6-F905-4A47-8760-5E094732BD98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E5C6357-66E7-42EB-8EEB-277DC521776B}" type="doc">
      <dgm:prSet loTypeId="urn:microsoft.com/office/officeart/2005/8/layout/vList3#9" loCatId="list" qsTypeId="urn:microsoft.com/office/officeart/2005/8/quickstyle/simple2" qsCatId="simple" csTypeId="urn:microsoft.com/office/officeart/2005/8/colors/accent1_1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cs-CZ"/>
        </a:p>
      </dgm:t>
    </dgm:pt>
    <dgm:pt modelId="{BAE40E5D-0689-434D-B6E1-451B611B4742}">
      <dgm:prSet custT="1"/>
      <dgm:spPr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PŘEHLED HOSPODAŘENÍ </a:t>
          </a:r>
          <a:br>
            <a:rPr lang="cs-CZ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FINANCOVÁNÍ OBCÍ A MĚST ČR</a:t>
          </a:r>
          <a:endParaRPr lang="cs-CZ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405FFE-DD5D-4A4A-8C69-1D034876AE02}" type="parTrans" cxnId="{B86EE8F8-911A-4D86-878E-EF1F08356BA1}">
      <dgm:prSet/>
      <dgm:spPr/>
      <dgm:t>
        <a:bodyPr/>
        <a:lstStyle/>
        <a:p>
          <a:endParaRPr lang="cs-CZ"/>
        </a:p>
      </dgm:t>
    </dgm:pt>
    <dgm:pt modelId="{B9FE1190-A856-494D-B056-C3B07A2ECBD9}" type="sibTrans" cxnId="{B86EE8F8-911A-4D86-878E-EF1F08356BA1}">
      <dgm:prSet/>
      <dgm:spPr/>
      <dgm:t>
        <a:bodyPr/>
        <a:lstStyle/>
        <a:p>
          <a:endParaRPr lang="cs-CZ"/>
        </a:p>
      </dgm:t>
    </dgm:pt>
    <dgm:pt modelId="{12610B6D-7A11-4A1D-B553-3BD6CB867212}" type="pres">
      <dgm:prSet presAssocID="{BE5C6357-66E7-42EB-8EEB-277DC521776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FE2AEE9-FCBE-480E-9389-F5C98838B8BA}" type="pres">
      <dgm:prSet presAssocID="{BAE40E5D-0689-434D-B6E1-451B611B4742}" presName="composite" presStyleCnt="0"/>
      <dgm:spPr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cs-CZ"/>
        </a:p>
      </dgm:t>
    </dgm:pt>
    <dgm:pt modelId="{C660A3BB-0AC3-4025-8EED-3843292A5EEB}" type="pres">
      <dgm:prSet presAssocID="{BAE40E5D-0689-434D-B6E1-451B611B4742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C42BCD04-CAF1-406A-AD40-81B51F1EA389}" type="pres">
      <dgm:prSet presAssocID="{BAE40E5D-0689-434D-B6E1-451B611B4742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594AA3F-A0CE-453C-887A-1291ECFF7534}" type="presOf" srcId="{BAE40E5D-0689-434D-B6E1-451B611B4742}" destId="{C42BCD04-CAF1-406A-AD40-81B51F1EA389}" srcOrd="0" destOrd="0" presId="urn:microsoft.com/office/officeart/2005/8/layout/vList3#9"/>
    <dgm:cxn modelId="{0A15B7C1-E4DA-491A-85B6-3C27D6CB54B7}" type="presOf" srcId="{BE5C6357-66E7-42EB-8EEB-277DC521776B}" destId="{12610B6D-7A11-4A1D-B553-3BD6CB867212}" srcOrd="0" destOrd="0" presId="urn:microsoft.com/office/officeart/2005/8/layout/vList3#9"/>
    <dgm:cxn modelId="{B86EE8F8-911A-4D86-878E-EF1F08356BA1}" srcId="{BE5C6357-66E7-42EB-8EEB-277DC521776B}" destId="{BAE40E5D-0689-434D-B6E1-451B611B4742}" srcOrd="0" destOrd="0" parTransId="{3E405FFE-DD5D-4A4A-8C69-1D034876AE02}" sibTransId="{B9FE1190-A856-494D-B056-C3B07A2ECBD9}"/>
    <dgm:cxn modelId="{D1BCB312-C0CC-4897-B717-9F7A65F7D5BB}" type="presParOf" srcId="{12610B6D-7A11-4A1D-B553-3BD6CB867212}" destId="{6FE2AEE9-FCBE-480E-9389-F5C98838B8BA}" srcOrd="0" destOrd="0" presId="urn:microsoft.com/office/officeart/2005/8/layout/vList3#9"/>
    <dgm:cxn modelId="{0D2B5436-C7EE-499A-ABE8-F91565005E9C}" type="presParOf" srcId="{6FE2AEE9-FCBE-480E-9389-F5C98838B8BA}" destId="{C660A3BB-0AC3-4025-8EED-3843292A5EEB}" srcOrd="0" destOrd="0" presId="urn:microsoft.com/office/officeart/2005/8/layout/vList3#9"/>
    <dgm:cxn modelId="{0E3176F5-0BFA-43F0-BD20-06506723076D}" type="presParOf" srcId="{6FE2AEE9-FCBE-480E-9389-F5C98838B8BA}" destId="{C42BCD04-CAF1-406A-AD40-81B51F1EA389}" srcOrd="1" destOrd="0" presId="urn:microsoft.com/office/officeart/2005/8/layout/vList3#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AAC4F9AA-B9A0-4233-AB04-B9BF00F6C6A2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32D28BA3-2F5E-4C75-97F5-B765220EA4E8}">
      <dgm:prSet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b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SDÍLENÉ DAŇOVÉ PŘÍJMY 2011 - 2013</a:t>
          </a:r>
          <a:endParaRPr lang="cs-CZ" b="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E1D76F-2AD5-4266-A3A4-BCEC12A1609D}" type="parTrans" cxnId="{9571B01E-DE53-4189-B5D1-820A8F9E49D2}">
      <dgm:prSet/>
      <dgm:spPr/>
      <dgm:t>
        <a:bodyPr/>
        <a:lstStyle/>
        <a:p>
          <a:endParaRPr lang="cs-CZ"/>
        </a:p>
      </dgm:t>
    </dgm:pt>
    <dgm:pt modelId="{C8AC5588-CD70-43B0-9E5D-9AD472C64F42}" type="sibTrans" cxnId="{9571B01E-DE53-4189-B5D1-820A8F9E49D2}">
      <dgm:prSet/>
      <dgm:spPr/>
      <dgm:t>
        <a:bodyPr/>
        <a:lstStyle/>
        <a:p>
          <a:endParaRPr lang="cs-CZ"/>
        </a:p>
      </dgm:t>
    </dgm:pt>
    <dgm:pt modelId="{E8E5FF0D-F53D-4FA4-9BC5-D18291B4278F}" type="pres">
      <dgm:prSet presAssocID="{AAC4F9AA-B9A0-4233-AB04-B9BF00F6C6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588B2A-3F7D-4F36-8E53-544B6F25DA56}" type="pres">
      <dgm:prSet presAssocID="{32D28BA3-2F5E-4C75-97F5-B765220EA4E8}" presName="linNode" presStyleCnt="0"/>
      <dgm:spPr/>
      <dgm:t>
        <a:bodyPr/>
        <a:lstStyle/>
        <a:p>
          <a:endParaRPr lang="cs-CZ"/>
        </a:p>
      </dgm:t>
    </dgm:pt>
    <dgm:pt modelId="{14F1427B-4B4F-4331-A1B6-1A23873CCDA9}" type="pres">
      <dgm:prSet presAssocID="{32D28BA3-2F5E-4C75-97F5-B765220EA4E8}" presName="parentText" presStyleLbl="node1" presStyleIdx="0" presStyleCnt="1" custScaleX="23513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611B416-6FE8-47AF-B276-2C5A0F4D4F5E}" type="presOf" srcId="{AAC4F9AA-B9A0-4233-AB04-B9BF00F6C6A2}" destId="{E8E5FF0D-F53D-4FA4-9BC5-D18291B4278F}" srcOrd="0" destOrd="0" presId="urn:microsoft.com/office/officeart/2005/8/layout/vList5"/>
    <dgm:cxn modelId="{9571B01E-DE53-4189-B5D1-820A8F9E49D2}" srcId="{AAC4F9AA-B9A0-4233-AB04-B9BF00F6C6A2}" destId="{32D28BA3-2F5E-4C75-97F5-B765220EA4E8}" srcOrd="0" destOrd="0" parTransId="{E0E1D76F-2AD5-4266-A3A4-BCEC12A1609D}" sibTransId="{C8AC5588-CD70-43B0-9E5D-9AD472C64F42}"/>
    <dgm:cxn modelId="{BBD4ED94-6AD1-49FC-8DA5-DC56EB568354}" type="presOf" srcId="{32D28BA3-2F5E-4C75-97F5-B765220EA4E8}" destId="{14F1427B-4B4F-4331-A1B6-1A23873CCDA9}" srcOrd="0" destOrd="0" presId="urn:microsoft.com/office/officeart/2005/8/layout/vList5"/>
    <dgm:cxn modelId="{F7178616-6475-45F4-BF02-5942BFB37B15}" type="presParOf" srcId="{E8E5FF0D-F53D-4FA4-9BC5-D18291B4278F}" destId="{64588B2A-3F7D-4F36-8E53-544B6F25DA56}" srcOrd="0" destOrd="0" presId="urn:microsoft.com/office/officeart/2005/8/layout/vList5"/>
    <dgm:cxn modelId="{8CAB6DD0-5F99-40BD-A518-B83DE17864A1}" type="presParOf" srcId="{64588B2A-3F7D-4F36-8E53-544B6F25DA56}" destId="{14F1427B-4B4F-4331-A1B6-1A23873CCD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AAC4F9AA-B9A0-4233-AB04-B9BF00F6C6A2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32D28BA3-2F5E-4C75-97F5-B765220EA4E8}">
      <dgm:prSet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Celostátní inkaso vybraných daňových příjmů kumulativně po měsících v letech 2007-201</a:t>
          </a:r>
          <a:r>
            <a:rPr lang="en-US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cs-CZ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(v mld. Kč) </a:t>
          </a:r>
          <a:endParaRPr lang="cs-CZ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E1D76F-2AD5-4266-A3A4-BCEC12A1609D}" type="parTrans" cxnId="{9571B01E-DE53-4189-B5D1-820A8F9E49D2}">
      <dgm:prSet/>
      <dgm:spPr/>
      <dgm:t>
        <a:bodyPr/>
        <a:lstStyle/>
        <a:p>
          <a:endParaRPr lang="cs-CZ"/>
        </a:p>
      </dgm:t>
    </dgm:pt>
    <dgm:pt modelId="{C8AC5588-CD70-43B0-9E5D-9AD472C64F42}" type="sibTrans" cxnId="{9571B01E-DE53-4189-B5D1-820A8F9E49D2}">
      <dgm:prSet/>
      <dgm:spPr/>
      <dgm:t>
        <a:bodyPr/>
        <a:lstStyle/>
        <a:p>
          <a:endParaRPr lang="cs-CZ"/>
        </a:p>
      </dgm:t>
    </dgm:pt>
    <dgm:pt modelId="{E8E5FF0D-F53D-4FA4-9BC5-D18291B4278F}" type="pres">
      <dgm:prSet presAssocID="{AAC4F9AA-B9A0-4233-AB04-B9BF00F6C6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588B2A-3F7D-4F36-8E53-544B6F25DA56}" type="pres">
      <dgm:prSet presAssocID="{32D28BA3-2F5E-4C75-97F5-B765220EA4E8}" presName="linNode" presStyleCnt="0"/>
      <dgm:spPr/>
      <dgm:t>
        <a:bodyPr/>
        <a:lstStyle/>
        <a:p>
          <a:endParaRPr lang="cs-CZ"/>
        </a:p>
      </dgm:t>
    </dgm:pt>
    <dgm:pt modelId="{14F1427B-4B4F-4331-A1B6-1A23873CCDA9}" type="pres">
      <dgm:prSet presAssocID="{32D28BA3-2F5E-4C75-97F5-B765220EA4E8}" presName="parentText" presStyleLbl="node1" presStyleIdx="0" presStyleCnt="1" custScaleX="23513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5BC8D3A-9380-42A9-B4E6-C662D6220D85}" type="presOf" srcId="{32D28BA3-2F5E-4C75-97F5-B765220EA4E8}" destId="{14F1427B-4B4F-4331-A1B6-1A23873CCDA9}" srcOrd="0" destOrd="0" presId="urn:microsoft.com/office/officeart/2005/8/layout/vList5"/>
    <dgm:cxn modelId="{9571B01E-DE53-4189-B5D1-820A8F9E49D2}" srcId="{AAC4F9AA-B9A0-4233-AB04-B9BF00F6C6A2}" destId="{32D28BA3-2F5E-4C75-97F5-B765220EA4E8}" srcOrd="0" destOrd="0" parTransId="{E0E1D76F-2AD5-4266-A3A4-BCEC12A1609D}" sibTransId="{C8AC5588-CD70-43B0-9E5D-9AD472C64F42}"/>
    <dgm:cxn modelId="{69E1BCCA-8F7B-4E9A-A372-155678753F6E}" type="presOf" srcId="{AAC4F9AA-B9A0-4233-AB04-B9BF00F6C6A2}" destId="{E8E5FF0D-F53D-4FA4-9BC5-D18291B4278F}" srcOrd="0" destOrd="0" presId="urn:microsoft.com/office/officeart/2005/8/layout/vList5"/>
    <dgm:cxn modelId="{7DAEC32B-4A3E-4EF9-9874-5499141D2863}" type="presParOf" srcId="{E8E5FF0D-F53D-4FA4-9BC5-D18291B4278F}" destId="{64588B2A-3F7D-4F36-8E53-544B6F25DA56}" srcOrd="0" destOrd="0" presId="urn:microsoft.com/office/officeart/2005/8/layout/vList5"/>
    <dgm:cxn modelId="{51A367FF-F197-421A-BD1B-E04DF540D3D2}" type="presParOf" srcId="{64588B2A-3F7D-4F36-8E53-544B6F25DA56}" destId="{14F1427B-4B4F-4331-A1B6-1A23873CCD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AAC4F9AA-B9A0-4233-AB04-B9BF00F6C6A2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32D28BA3-2F5E-4C75-97F5-B765220EA4E8}">
      <dgm:prSet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b="1" dirty="0" smtClean="0"/>
            <a:t>SCHÉMA ROZDĚLENÍ ROZPOČTOVÉHO URČENÍ DANÍ V LETECH 2013 AŽ 2015</a:t>
          </a:r>
          <a:endParaRPr lang="cs-CZ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E1D76F-2AD5-4266-A3A4-BCEC12A1609D}" type="parTrans" cxnId="{9571B01E-DE53-4189-B5D1-820A8F9E49D2}">
      <dgm:prSet/>
      <dgm:spPr/>
      <dgm:t>
        <a:bodyPr/>
        <a:lstStyle/>
        <a:p>
          <a:endParaRPr lang="cs-CZ"/>
        </a:p>
      </dgm:t>
    </dgm:pt>
    <dgm:pt modelId="{C8AC5588-CD70-43B0-9E5D-9AD472C64F42}" type="sibTrans" cxnId="{9571B01E-DE53-4189-B5D1-820A8F9E49D2}">
      <dgm:prSet/>
      <dgm:spPr/>
      <dgm:t>
        <a:bodyPr/>
        <a:lstStyle/>
        <a:p>
          <a:endParaRPr lang="cs-CZ"/>
        </a:p>
      </dgm:t>
    </dgm:pt>
    <dgm:pt modelId="{E8E5FF0D-F53D-4FA4-9BC5-D18291B4278F}" type="pres">
      <dgm:prSet presAssocID="{AAC4F9AA-B9A0-4233-AB04-B9BF00F6C6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588B2A-3F7D-4F36-8E53-544B6F25DA56}" type="pres">
      <dgm:prSet presAssocID="{32D28BA3-2F5E-4C75-97F5-B765220EA4E8}" presName="linNode" presStyleCnt="0"/>
      <dgm:spPr/>
      <dgm:t>
        <a:bodyPr/>
        <a:lstStyle/>
        <a:p>
          <a:endParaRPr lang="cs-CZ"/>
        </a:p>
      </dgm:t>
    </dgm:pt>
    <dgm:pt modelId="{14F1427B-4B4F-4331-A1B6-1A23873CCDA9}" type="pres">
      <dgm:prSet presAssocID="{32D28BA3-2F5E-4C75-97F5-B765220EA4E8}" presName="parentText" presStyleLbl="node1" presStyleIdx="0" presStyleCnt="1" custScaleX="23513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ABF480D-0F62-4B00-B9F3-D4BBA579A813}" type="presOf" srcId="{32D28BA3-2F5E-4C75-97F5-B765220EA4E8}" destId="{14F1427B-4B4F-4331-A1B6-1A23873CCDA9}" srcOrd="0" destOrd="0" presId="urn:microsoft.com/office/officeart/2005/8/layout/vList5"/>
    <dgm:cxn modelId="{4A496B75-EB88-471D-A2AD-D188B224EB28}" type="presOf" srcId="{AAC4F9AA-B9A0-4233-AB04-B9BF00F6C6A2}" destId="{E8E5FF0D-F53D-4FA4-9BC5-D18291B4278F}" srcOrd="0" destOrd="0" presId="urn:microsoft.com/office/officeart/2005/8/layout/vList5"/>
    <dgm:cxn modelId="{9571B01E-DE53-4189-B5D1-820A8F9E49D2}" srcId="{AAC4F9AA-B9A0-4233-AB04-B9BF00F6C6A2}" destId="{32D28BA3-2F5E-4C75-97F5-B765220EA4E8}" srcOrd="0" destOrd="0" parTransId="{E0E1D76F-2AD5-4266-A3A4-BCEC12A1609D}" sibTransId="{C8AC5588-CD70-43B0-9E5D-9AD472C64F42}"/>
    <dgm:cxn modelId="{770B29B6-B071-4CEF-8E22-B8B86C5323CB}" type="presParOf" srcId="{E8E5FF0D-F53D-4FA4-9BC5-D18291B4278F}" destId="{64588B2A-3F7D-4F36-8E53-544B6F25DA56}" srcOrd="0" destOrd="0" presId="urn:microsoft.com/office/officeart/2005/8/layout/vList5"/>
    <dgm:cxn modelId="{58E35742-E699-4476-BAD8-2B87CEE04F87}" type="presParOf" srcId="{64588B2A-3F7D-4F36-8E53-544B6F25DA56}" destId="{14F1427B-4B4F-4331-A1B6-1A23873CCD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AAC4F9AA-B9A0-4233-AB04-B9BF00F6C6A2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32D28BA3-2F5E-4C75-97F5-B765220EA4E8}">
      <dgm:prSet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DAŇOVÉ PŘÍJMY SAMOSPRÁV</a:t>
          </a:r>
          <a:endParaRPr lang="cs-CZ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E1D76F-2AD5-4266-A3A4-BCEC12A1609D}" type="parTrans" cxnId="{9571B01E-DE53-4189-B5D1-820A8F9E49D2}">
      <dgm:prSet/>
      <dgm:spPr/>
      <dgm:t>
        <a:bodyPr/>
        <a:lstStyle/>
        <a:p>
          <a:endParaRPr lang="cs-CZ"/>
        </a:p>
      </dgm:t>
    </dgm:pt>
    <dgm:pt modelId="{C8AC5588-CD70-43B0-9E5D-9AD472C64F42}" type="sibTrans" cxnId="{9571B01E-DE53-4189-B5D1-820A8F9E49D2}">
      <dgm:prSet/>
      <dgm:spPr/>
      <dgm:t>
        <a:bodyPr/>
        <a:lstStyle/>
        <a:p>
          <a:endParaRPr lang="cs-CZ"/>
        </a:p>
      </dgm:t>
    </dgm:pt>
    <dgm:pt modelId="{E8E5FF0D-F53D-4FA4-9BC5-D18291B4278F}" type="pres">
      <dgm:prSet presAssocID="{AAC4F9AA-B9A0-4233-AB04-B9BF00F6C6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588B2A-3F7D-4F36-8E53-544B6F25DA56}" type="pres">
      <dgm:prSet presAssocID="{32D28BA3-2F5E-4C75-97F5-B765220EA4E8}" presName="linNode" presStyleCnt="0"/>
      <dgm:spPr/>
      <dgm:t>
        <a:bodyPr/>
        <a:lstStyle/>
        <a:p>
          <a:endParaRPr lang="cs-CZ"/>
        </a:p>
      </dgm:t>
    </dgm:pt>
    <dgm:pt modelId="{14F1427B-4B4F-4331-A1B6-1A23873CCDA9}" type="pres">
      <dgm:prSet presAssocID="{32D28BA3-2F5E-4C75-97F5-B765220EA4E8}" presName="parentText" presStyleLbl="node1" presStyleIdx="0" presStyleCnt="1" custScaleX="23513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FB75063-7117-4300-85FD-7119AD212F3A}" type="presOf" srcId="{AAC4F9AA-B9A0-4233-AB04-B9BF00F6C6A2}" destId="{E8E5FF0D-F53D-4FA4-9BC5-D18291B4278F}" srcOrd="0" destOrd="0" presId="urn:microsoft.com/office/officeart/2005/8/layout/vList5"/>
    <dgm:cxn modelId="{9571B01E-DE53-4189-B5D1-820A8F9E49D2}" srcId="{AAC4F9AA-B9A0-4233-AB04-B9BF00F6C6A2}" destId="{32D28BA3-2F5E-4C75-97F5-B765220EA4E8}" srcOrd="0" destOrd="0" parTransId="{E0E1D76F-2AD5-4266-A3A4-BCEC12A1609D}" sibTransId="{C8AC5588-CD70-43B0-9E5D-9AD472C64F42}"/>
    <dgm:cxn modelId="{0CBF1424-69AA-4272-8FFB-4DD7DE41EB85}" type="presOf" srcId="{32D28BA3-2F5E-4C75-97F5-B765220EA4E8}" destId="{14F1427B-4B4F-4331-A1B6-1A23873CCDA9}" srcOrd="0" destOrd="0" presId="urn:microsoft.com/office/officeart/2005/8/layout/vList5"/>
    <dgm:cxn modelId="{E5D6287A-8878-4575-A18A-BF7095FEABEA}" type="presParOf" srcId="{E8E5FF0D-F53D-4FA4-9BC5-D18291B4278F}" destId="{64588B2A-3F7D-4F36-8E53-544B6F25DA56}" srcOrd="0" destOrd="0" presId="urn:microsoft.com/office/officeart/2005/8/layout/vList5"/>
    <dgm:cxn modelId="{72E5051C-864C-4880-BAC4-A29A7AA55CA1}" type="presParOf" srcId="{64588B2A-3F7D-4F36-8E53-544B6F25DA56}" destId="{14F1427B-4B4F-4331-A1B6-1A23873CCD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AAC4F9AA-B9A0-4233-AB04-B9BF00F6C6A2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32D28BA3-2F5E-4C75-97F5-B765220EA4E8}">
      <dgm:prSet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Přehled hospodaření obcí a měst</a:t>
          </a:r>
          <a:endParaRPr lang="cs-CZ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E1D76F-2AD5-4266-A3A4-BCEC12A1609D}" type="parTrans" cxnId="{9571B01E-DE53-4189-B5D1-820A8F9E49D2}">
      <dgm:prSet/>
      <dgm:spPr/>
      <dgm:t>
        <a:bodyPr/>
        <a:lstStyle/>
        <a:p>
          <a:endParaRPr lang="cs-CZ"/>
        </a:p>
      </dgm:t>
    </dgm:pt>
    <dgm:pt modelId="{C8AC5588-CD70-43B0-9E5D-9AD472C64F42}" type="sibTrans" cxnId="{9571B01E-DE53-4189-B5D1-820A8F9E49D2}">
      <dgm:prSet/>
      <dgm:spPr/>
      <dgm:t>
        <a:bodyPr/>
        <a:lstStyle/>
        <a:p>
          <a:endParaRPr lang="cs-CZ"/>
        </a:p>
      </dgm:t>
    </dgm:pt>
    <dgm:pt modelId="{E8E5FF0D-F53D-4FA4-9BC5-D18291B4278F}" type="pres">
      <dgm:prSet presAssocID="{AAC4F9AA-B9A0-4233-AB04-B9BF00F6C6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588B2A-3F7D-4F36-8E53-544B6F25DA56}" type="pres">
      <dgm:prSet presAssocID="{32D28BA3-2F5E-4C75-97F5-B765220EA4E8}" presName="linNode" presStyleCnt="0"/>
      <dgm:spPr/>
      <dgm:t>
        <a:bodyPr/>
        <a:lstStyle/>
        <a:p>
          <a:endParaRPr lang="cs-CZ"/>
        </a:p>
      </dgm:t>
    </dgm:pt>
    <dgm:pt modelId="{14F1427B-4B4F-4331-A1B6-1A23873CCDA9}" type="pres">
      <dgm:prSet presAssocID="{32D28BA3-2F5E-4C75-97F5-B765220EA4E8}" presName="parentText" presStyleLbl="node1" presStyleIdx="0" presStyleCnt="1" custScaleX="23513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F5212AD-C739-48D9-9705-A8E6345FE194}" type="presOf" srcId="{AAC4F9AA-B9A0-4233-AB04-B9BF00F6C6A2}" destId="{E8E5FF0D-F53D-4FA4-9BC5-D18291B4278F}" srcOrd="0" destOrd="0" presId="urn:microsoft.com/office/officeart/2005/8/layout/vList5"/>
    <dgm:cxn modelId="{9571B01E-DE53-4189-B5D1-820A8F9E49D2}" srcId="{AAC4F9AA-B9A0-4233-AB04-B9BF00F6C6A2}" destId="{32D28BA3-2F5E-4C75-97F5-B765220EA4E8}" srcOrd="0" destOrd="0" parTransId="{E0E1D76F-2AD5-4266-A3A4-BCEC12A1609D}" sibTransId="{C8AC5588-CD70-43B0-9E5D-9AD472C64F42}"/>
    <dgm:cxn modelId="{DE3BC06D-11C0-4A7B-84C6-FBA857A2EFBB}" type="presOf" srcId="{32D28BA3-2F5E-4C75-97F5-B765220EA4E8}" destId="{14F1427B-4B4F-4331-A1B6-1A23873CCDA9}" srcOrd="0" destOrd="0" presId="urn:microsoft.com/office/officeart/2005/8/layout/vList5"/>
    <dgm:cxn modelId="{D9BF6B04-4701-47DB-A06E-1BED0938C534}" type="presParOf" srcId="{E8E5FF0D-F53D-4FA4-9BC5-D18291B4278F}" destId="{64588B2A-3F7D-4F36-8E53-544B6F25DA56}" srcOrd="0" destOrd="0" presId="urn:microsoft.com/office/officeart/2005/8/layout/vList5"/>
    <dgm:cxn modelId="{DB974210-8637-406C-945D-832D42078ADD}" type="presParOf" srcId="{64588B2A-3F7D-4F36-8E53-544B6F25DA56}" destId="{14F1427B-4B4F-4331-A1B6-1A23873CCD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AAC4F9AA-B9A0-4233-AB04-B9BF00F6C6A2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32D28BA3-2F5E-4C75-97F5-B765220EA4E8}">
      <dgm:prSet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VÝVOJ DAŇOVÉHO VÝNOSU OSTATNÍCH DANÍ </a:t>
          </a:r>
          <a:br>
            <a:rPr lang="cs-CZ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PODÍL STÁTNÍHO ROZPOČTU </a:t>
          </a:r>
          <a:endParaRPr lang="cs-CZ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E1D76F-2AD5-4266-A3A4-BCEC12A1609D}" type="parTrans" cxnId="{9571B01E-DE53-4189-B5D1-820A8F9E49D2}">
      <dgm:prSet/>
      <dgm:spPr/>
      <dgm:t>
        <a:bodyPr/>
        <a:lstStyle/>
        <a:p>
          <a:endParaRPr lang="cs-CZ"/>
        </a:p>
      </dgm:t>
    </dgm:pt>
    <dgm:pt modelId="{C8AC5588-CD70-43B0-9E5D-9AD472C64F42}" type="sibTrans" cxnId="{9571B01E-DE53-4189-B5D1-820A8F9E49D2}">
      <dgm:prSet/>
      <dgm:spPr/>
      <dgm:t>
        <a:bodyPr/>
        <a:lstStyle/>
        <a:p>
          <a:endParaRPr lang="cs-CZ"/>
        </a:p>
      </dgm:t>
    </dgm:pt>
    <dgm:pt modelId="{E8E5FF0D-F53D-4FA4-9BC5-D18291B4278F}" type="pres">
      <dgm:prSet presAssocID="{AAC4F9AA-B9A0-4233-AB04-B9BF00F6C6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588B2A-3F7D-4F36-8E53-544B6F25DA56}" type="pres">
      <dgm:prSet presAssocID="{32D28BA3-2F5E-4C75-97F5-B765220EA4E8}" presName="linNode" presStyleCnt="0"/>
      <dgm:spPr/>
      <dgm:t>
        <a:bodyPr/>
        <a:lstStyle/>
        <a:p>
          <a:endParaRPr lang="cs-CZ"/>
        </a:p>
      </dgm:t>
    </dgm:pt>
    <dgm:pt modelId="{14F1427B-4B4F-4331-A1B6-1A23873CCDA9}" type="pres">
      <dgm:prSet presAssocID="{32D28BA3-2F5E-4C75-97F5-B765220EA4E8}" presName="parentText" presStyleLbl="node1" presStyleIdx="0" presStyleCnt="1" custScaleX="23513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F6D3536-8FA3-4126-BE70-027D00D1F3D6}" type="presOf" srcId="{32D28BA3-2F5E-4C75-97F5-B765220EA4E8}" destId="{14F1427B-4B4F-4331-A1B6-1A23873CCDA9}" srcOrd="0" destOrd="0" presId="urn:microsoft.com/office/officeart/2005/8/layout/vList5"/>
    <dgm:cxn modelId="{B192BE8B-F45B-44F4-87DD-96FD136C9ACA}" type="presOf" srcId="{AAC4F9AA-B9A0-4233-AB04-B9BF00F6C6A2}" destId="{E8E5FF0D-F53D-4FA4-9BC5-D18291B4278F}" srcOrd="0" destOrd="0" presId="urn:microsoft.com/office/officeart/2005/8/layout/vList5"/>
    <dgm:cxn modelId="{9571B01E-DE53-4189-B5D1-820A8F9E49D2}" srcId="{AAC4F9AA-B9A0-4233-AB04-B9BF00F6C6A2}" destId="{32D28BA3-2F5E-4C75-97F5-B765220EA4E8}" srcOrd="0" destOrd="0" parTransId="{E0E1D76F-2AD5-4266-A3A4-BCEC12A1609D}" sibTransId="{C8AC5588-CD70-43B0-9E5D-9AD472C64F42}"/>
    <dgm:cxn modelId="{5699F2FA-D48E-404A-BC3B-D574E4196018}" type="presParOf" srcId="{E8E5FF0D-F53D-4FA4-9BC5-D18291B4278F}" destId="{64588B2A-3F7D-4F36-8E53-544B6F25DA56}" srcOrd="0" destOrd="0" presId="urn:microsoft.com/office/officeart/2005/8/layout/vList5"/>
    <dgm:cxn modelId="{2CB6494A-1617-4F06-9E33-031E82F95A15}" type="presParOf" srcId="{64588B2A-3F7D-4F36-8E53-544B6F25DA56}" destId="{14F1427B-4B4F-4331-A1B6-1A23873CCD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363A39C7-A9EA-4136-8690-662CAF4B3AEC}" type="doc">
      <dgm:prSet loTypeId="urn:microsoft.com/office/officeart/2005/8/layout/target1" loCatId="relationship" qsTypeId="urn:microsoft.com/office/officeart/2005/8/quickstyle/simple2" qsCatId="simple" csTypeId="urn:microsoft.com/office/officeart/2005/8/colors/accent1_2" csCatId="accent1" phldr="1"/>
      <dgm:spPr/>
    </dgm:pt>
    <dgm:pt modelId="{61C321B7-AE29-43A0-8AF6-3CBA86750C19}">
      <dgm:prSet phldrT="[Text]" custT="1"/>
      <dgm:spPr/>
      <dgm:t>
        <a:bodyPr/>
        <a:lstStyle/>
        <a:p>
          <a:pPr marL="0" indent="0" algn="r"/>
          <a:r>
            <a: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ANALÝZA BĚŽNÝCH VÝDAJŮ ZA ÚČELEM UŠETŘIT PENÍZE A ČAS = EFEKTIVITA </a:t>
          </a:r>
          <a:endParaRPr lang="cs-C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08C1BF82-259D-4561-B596-5281F1A90209}" type="parTrans" cxnId="{E0A788CF-A47E-4F24-AB76-1272BAF43CDD}">
      <dgm:prSet/>
      <dgm:spPr/>
      <dgm:t>
        <a:bodyPr/>
        <a:lstStyle/>
        <a:p>
          <a:endParaRPr lang="cs-CZ"/>
        </a:p>
      </dgm:t>
    </dgm:pt>
    <dgm:pt modelId="{25F91B75-7BA2-4F97-94AD-B098A144ECBF}" type="sibTrans" cxnId="{E0A788CF-A47E-4F24-AB76-1272BAF43CDD}">
      <dgm:prSet/>
      <dgm:spPr/>
      <dgm:t>
        <a:bodyPr/>
        <a:lstStyle/>
        <a:p>
          <a:endParaRPr lang="cs-CZ"/>
        </a:p>
      </dgm:t>
    </dgm:pt>
    <dgm:pt modelId="{9E8C93BE-8381-4EA5-85FB-8A7D1244BE79}">
      <dgm:prSet phldrT="[Text]" custT="1"/>
      <dgm:spPr/>
      <dgm:t>
        <a:bodyPr/>
        <a:lstStyle/>
        <a:p>
          <a:pPr algn="r"/>
          <a:r>
            <a:rPr lang="cs-CZ" sz="2000" b="1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OPTIMALIZACE CELÉHO DAŇOVÉHO SYSTÉMU</a:t>
          </a:r>
          <a:endParaRPr lang="cs-CZ" sz="2000" b="1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5E08FBB3-97A0-41CC-9081-3D35CD6307D6}" type="parTrans" cxnId="{92103D5D-B599-44BA-A329-053987AA178F}">
      <dgm:prSet/>
      <dgm:spPr/>
      <dgm:t>
        <a:bodyPr/>
        <a:lstStyle/>
        <a:p>
          <a:endParaRPr lang="cs-CZ"/>
        </a:p>
      </dgm:t>
    </dgm:pt>
    <dgm:pt modelId="{6509777E-0D50-4442-9491-1BFF54AB6FFD}" type="sibTrans" cxnId="{92103D5D-B599-44BA-A329-053987AA178F}">
      <dgm:prSet/>
      <dgm:spPr/>
      <dgm:t>
        <a:bodyPr/>
        <a:lstStyle/>
        <a:p>
          <a:endParaRPr lang="cs-CZ"/>
        </a:p>
      </dgm:t>
    </dgm:pt>
    <dgm:pt modelId="{14BA10A3-028A-4CDA-A4AA-03F0526D372F}">
      <dgm:prSet phldrT="[Text]" custT="1"/>
      <dgm:spPr/>
      <dgm:t>
        <a:bodyPr/>
        <a:lstStyle/>
        <a:p>
          <a:pPr algn="r"/>
          <a:r>
            <a: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				   </a:t>
          </a:r>
          <a:br>
            <a: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</a:br>
          <a:r>
            <a: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ZVÝŠOVÁNÍ DANÍ = VYDÍRÁNÍ PRACUJÍCÍCH </a:t>
          </a:r>
          <a:br>
            <a: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</a:br>
          <a:r>
            <a: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A PODNIKATELŮ = ZTRÁTA MOTIVACE PLATIT</a:t>
          </a:r>
          <a:endParaRPr lang="cs-C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49920390-4A04-4CAB-8435-BB3AC2BB43C0}" type="parTrans" cxnId="{028F256F-1DC4-4E3A-B77B-CA1677B97F96}">
      <dgm:prSet/>
      <dgm:spPr/>
      <dgm:t>
        <a:bodyPr/>
        <a:lstStyle/>
        <a:p>
          <a:endParaRPr lang="cs-CZ"/>
        </a:p>
      </dgm:t>
    </dgm:pt>
    <dgm:pt modelId="{140755B9-BBD9-4EB3-861C-C2268C1543B1}" type="sibTrans" cxnId="{028F256F-1DC4-4E3A-B77B-CA1677B97F96}">
      <dgm:prSet/>
      <dgm:spPr/>
      <dgm:t>
        <a:bodyPr/>
        <a:lstStyle/>
        <a:p>
          <a:endParaRPr lang="cs-CZ"/>
        </a:p>
      </dgm:t>
    </dgm:pt>
    <dgm:pt modelId="{D6130090-CE67-456A-80B2-9394554CCB06}" type="pres">
      <dgm:prSet presAssocID="{363A39C7-A9EA-4136-8690-662CAF4B3AEC}" presName="composite" presStyleCnt="0">
        <dgm:presLayoutVars>
          <dgm:chMax val="5"/>
          <dgm:dir/>
          <dgm:resizeHandles val="exact"/>
        </dgm:presLayoutVars>
      </dgm:prSet>
      <dgm:spPr/>
    </dgm:pt>
    <dgm:pt modelId="{3EB16D2D-FFA2-433E-A42E-702D67F9D993}" type="pres">
      <dgm:prSet presAssocID="{61C321B7-AE29-43A0-8AF6-3CBA86750C19}" presName="circle1" presStyleLbl="lnNode1" presStyleIdx="0" presStyleCnt="3"/>
      <dgm:spPr>
        <a:solidFill>
          <a:schemeClr val="tx1"/>
        </a:solidFill>
        <a:effectLst>
          <a:glow rad="228600">
            <a:schemeClr val="accent1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E285383-8168-4736-8FAD-C41FC9F4D47B}" type="pres">
      <dgm:prSet presAssocID="{61C321B7-AE29-43A0-8AF6-3CBA86750C19}" presName="text1" presStyleLbl="revTx" presStyleIdx="0" presStyleCnt="3" custScaleX="91428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70078E-1C6D-4E64-A91F-946E94BF2115}" type="pres">
      <dgm:prSet presAssocID="{61C321B7-AE29-43A0-8AF6-3CBA86750C19}" presName="line1" presStyleLbl="callout" presStyleIdx="0" presStyleCnt="6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</dgm:pt>
    <dgm:pt modelId="{F35A79BC-398D-4877-AFE2-317BF4B77ED6}" type="pres">
      <dgm:prSet presAssocID="{61C321B7-AE29-43A0-8AF6-3CBA86750C19}" presName="d1" presStyleLbl="callout" presStyleIdx="1" presStyleCnt="6"/>
      <dgm:spPr>
        <a:effectLst>
          <a:glow rad="228600">
            <a:schemeClr val="accent1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882BD91-DD6F-498B-A328-9F16E1C1415F}" type="pres">
      <dgm:prSet presAssocID="{9E8C93BE-8381-4EA5-85FB-8A7D1244BE79}" presName="circle2" presStyleLbl="lnNode1" presStyleIdx="1" presStyleCnt="3"/>
      <dgm:spPr>
        <a:solidFill>
          <a:srgbClr val="FF0000"/>
        </a:solidFill>
        <a:effectLst>
          <a:glow rad="228600">
            <a:schemeClr val="accent1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D0DD200-1ADF-4B27-A5E1-13FEECDD3F93}" type="pres">
      <dgm:prSet presAssocID="{9E8C93BE-8381-4EA5-85FB-8A7D1244BE79}" presName="text2" presStyleLbl="revTx" presStyleIdx="1" presStyleCnt="3" custScaleX="91428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82412D0-0026-4031-845B-E81758942036}" type="pres">
      <dgm:prSet presAssocID="{9E8C93BE-8381-4EA5-85FB-8A7D1244BE79}" presName="line2" presStyleLbl="callout" presStyleIdx="2" presStyleCnt="6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</dgm:pt>
    <dgm:pt modelId="{F5A6CE45-0943-4417-8905-501F343F2074}" type="pres">
      <dgm:prSet presAssocID="{9E8C93BE-8381-4EA5-85FB-8A7D1244BE79}" presName="d2" presStyleLbl="callout" presStyleIdx="3" presStyleCnt="6"/>
      <dgm:spPr>
        <a:effectLst>
          <a:glow rad="228600">
            <a:schemeClr val="accent1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BE9B16A-3C69-44AB-A4B9-BD6E19D7ED2C}" type="pres">
      <dgm:prSet presAssocID="{14BA10A3-028A-4CDA-A4AA-03F0526D372F}" presName="circle3" presStyleLbl="lnNode1" presStyleIdx="2" presStyleCnt="3"/>
      <dgm:spPr>
        <a:solidFill>
          <a:schemeClr val="bg1"/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cs-CZ"/>
        </a:p>
      </dgm:t>
    </dgm:pt>
    <dgm:pt modelId="{C1CEE276-BA43-484B-B3CE-6CB0D13DE59D}" type="pres">
      <dgm:prSet presAssocID="{14BA10A3-028A-4CDA-A4AA-03F0526D372F}" presName="text3" presStyleLbl="revTx" presStyleIdx="2" presStyleCnt="3" custScaleX="91428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D72711-90C2-49BE-BAB8-F8AD6303E97F}" type="pres">
      <dgm:prSet presAssocID="{14BA10A3-028A-4CDA-A4AA-03F0526D372F}" presName="line3" presStyleLbl="callout" presStyleIdx="4" presStyleCnt="6"/>
      <dgm:spPr>
        <a:effectLst>
          <a:glow rad="228600">
            <a:schemeClr val="accent1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89CF3B6-5C69-40D0-83A3-44B4AFF6C047}" type="pres">
      <dgm:prSet presAssocID="{14BA10A3-028A-4CDA-A4AA-03F0526D372F}" presName="d3" presStyleLbl="callout" presStyleIdx="5" presStyleCnt="6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</dgm:pt>
  </dgm:ptLst>
  <dgm:cxnLst>
    <dgm:cxn modelId="{028F256F-1DC4-4E3A-B77B-CA1677B97F96}" srcId="{363A39C7-A9EA-4136-8690-662CAF4B3AEC}" destId="{14BA10A3-028A-4CDA-A4AA-03F0526D372F}" srcOrd="2" destOrd="0" parTransId="{49920390-4A04-4CAB-8435-BB3AC2BB43C0}" sibTransId="{140755B9-BBD9-4EB3-861C-C2268C1543B1}"/>
    <dgm:cxn modelId="{E0A788CF-A47E-4F24-AB76-1272BAF43CDD}" srcId="{363A39C7-A9EA-4136-8690-662CAF4B3AEC}" destId="{61C321B7-AE29-43A0-8AF6-3CBA86750C19}" srcOrd="0" destOrd="0" parTransId="{08C1BF82-259D-4561-B596-5281F1A90209}" sibTransId="{25F91B75-7BA2-4F97-94AD-B098A144ECBF}"/>
    <dgm:cxn modelId="{92103D5D-B599-44BA-A329-053987AA178F}" srcId="{363A39C7-A9EA-4136-8690-662CAF4B3AEC}" destId="{9E8C93BE-8381-4EA5-85FB-8A7D1244BE79}" srcOrd="1" destOrd="0" parTransId="{5E08FBB3-97A0-41CC-9081-3D35CD6307D6}" sibTransId="{6509777E-0D50-4442-9491-1BFF54AB6FFD}"/>
    <dgm:cxn modelId="{EB2ABA20-3725-4C6D-BF80-6914ACA263A4}" type="presOf" srcId="{61C321B7-AE29-43A0-8AF6-3CBA86750C19}" destId="{BE285383-8168-4736-8FAD-C41FC9F4D47B}" srcOrd="0" destOrd="0" presId="urn:microsoft.com/office/officeart/2005/8/layout/target1"/>
    <dgm:cxn modelId="{4A89A229-84AC-48A8-9CFA-C754619913BF}" type="presOf" srcId="{363A39C7-A9EA-4136-8690-662CAF4B3AEC}" destId="{D6130090-CE67-456A-80B2-9394554CCB06}" srcOrd="0" destOrd="0" presId="urn:microsoft.com/office/officeart/2005/8/layout/target1"/>
    <dgm:cxn modelId="{41CE83AA-5833-46E7-9714-4250E84DAB00}" type="presOf" srcId="{9E8C93BE-8381-4EA5-85FB-8A7D1244BE79}" destId="{FD0DD200-1ADF-4B27-A5E1-13FEECDD3F93}" srcOrd="0" destOrd="0" presId="urn:microsoft.com/office/officeart/2005/8/layout/target1"/>
    <dgm:cxn modelId="{25E3C480-6290-4C82-8219-E277926D4BFD}" type="presOf" srcId="{14BA10A3-028A-4CDA-A4AA-03F0526D372F}" destId="{C1CEE276-BA43-484B-B3CE-6CB0D13DE59D}" srcOrd="0" destOrd="0" presId="urn:microsoft.com/office/officeart/2005/8/layout/target1"/>
    <dgm:cxn modelId="{B5845329-7448-4E98-B722-F525D1698EEF}" type="presParOf" srcId="{D6130090-CE67-456A-80B2-9394554CCB06}" destId="{3EB16D2D-FFA2-433E-A42E-702D67F9D993}" srcOrd="0" destOrd="0" presId="urn:microsoft.com/office/officeart/2005/8/layout/target1"/>
    <dgm:cxn modelId="{0239C18C-98B7-40DA-AC71-00B45CA574E5}" type="presParOf" srcId="{D6130090-CE67-456A-80B2-9394554CCB06}" destId="{BE285383-8168-4736-8FAD-C41FC9F4D47B}" srcOrd="1" destOrd="0" presId="urn:microsoft.com/office/officeart/2005/8/layout/target1"/>
    <dgm:cxn modelId="{9C7101A3-0D41-4EE6-B3F3-A1A55FA7EFFA}" type="presParOf" srcId="{D6130090-CE67-456A-80B2-9394554CCB06}" destId="{D070078E-1C6D-4E64-A91F-946E94BF2115}" srcOrd="2" destOrd="0" presId="urn:microsoft.com/office/officeart/2005/8/layout/target1"/>
    <dgm:cxn modelId="{F6328165-DBAC-4B5B-AAD2-FB3AAC33F716}" type="presParOf" srcId="{D6130090-CE67-456A-80B2-9394554CCB06}" destId="{F35A79BC-398D-4877-AFE2-317BF4B77ED6}" srcOrd="3" destOrd="0" presId="urn:microsoft.com/office/officeart/2005/8/layout/target1"/>
    <dgm:cxn modelId="{CDF17109-2628-4A37-9A40-5A930A0F8460}" type="presParOf" srcId="{D6130090-CE67-456A-80B2-9394554CCB06}" destId="{3882BD91-DD6F-498B-A328-9F16E1C1415F}" srcOrd="4" destOrd="0" presId="urn:microsoft.com/office/officeart/2005/8/layout/target1"/>
    <dgm:cxn modelId="{980EF338-E46D-4800-90A0-09AD44FF0D35}" type="presParOf" srcId="{D6130090-CE67-456A-80B2-9394554CCB06}" destId="{FD0DD200-1ADF-4B27-A5E1-13FEECDD3F93}" srcOrd="5" destOrd="0" presId="urn:microsoft.com/office/officeart/2005/8/layout/target1"/>
    <dgm:cxn modelId="{CB87FD3E-BE81-482B-98D2-68C4C4AC8CD8}" type="presParOf" srcId="{D6130090-CE67-456A-80B2-9394554CCB06}" destId="{282412D0-0026-4031-845B-E81758942036}" srcOrd="6" destOrd="0" presId="urn:microsoft.com/office/officeart/2005/8/layout/target1"/>
    <dgm:cxn modelId="{2D6C66C0-A7FE-4CEB-A6BD-76339DC81F49}" type="presParOf" srcId="{D6130090-CE67-456A-80B2-9394554CCB06}" destId="{F5A6CE45-0943-4417-8905-501F343F2074}" srcOrd="7" destOrd="0" presId="urn:microsoft.com/office/officeart/2005/8/layout/target1"/>
    <dgm:cxn modelId="{CE3194D5-383F-4DDC-8365-E7F3D4830190}" type="presParOf" srcId="{D6130090-CE67-456A-80B2-9394554CCB06}" destId="{7BE9B16A-3C69-44AB-A4B9-BD6E19D7ED2C}" srcOrd="8" destOrd="0" presId="urn:microsoft.com/office/officeart/2005/8/layout/target1"/>
    <dgm:cxn modelId="{E3946EAA-E6C3-45A7-BB0A-29BF665A3063}" type="presParOf" srcId="{D6130090-CE67-456A-80B2-9394554CCB06}" destId="{C1CEE276-BA43-484B-B3CE-6CB0D13DE59D}" srcOrd="9" destOrd="0" presId="urn:microsoft.com/office/officeart/2005/8/layout/target1"/>
    <dgm:cxn modelId="{7E0EA3C5-DB8C-43E0-9997-EA8241753EDA}" type="presParOf" srcId="{D6130090-CE67-456A-80B2-9394554CCB06}" destId="{FCD72711-90C2-49BE-BAB8-F8AD6303E97F}" srcOrd="10" destOrd="0" presId="urn:microsoft.com/office/officeart/2005/8/layout/target1"/>
    <dgm:cxn modelId="{1FEF977F-856C-48FB-9692-D68C25A388B6}" type="presParOf" srcId="{D6130090-CE67-456A-80B2-9394554CCB06}" destId="{389CF3B6-5C69-40D0-83A3-44B4AFF6C047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5C6357-66E7-42EB-8EEB-277DC521776B}" type="doc">
      <dgm:prSet loTypeId="urn:microsoft.com/office/officeart/2005/8/layout/vList3#3" loCatId="list" qsTypeId="urn:microsoft.com/office/officeart/2005/8/quickstyle/simple2" qsCatId="simple" csTypeId="urn:microsoft.com/office/officeart/2005/8/colors/accent1_1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cs-CZ"/>
        </a:p>
      </dgm:t>
    </dgm:pt>
    <dgm:pt modelId="{BAE40E5D-0689-434D-B6E1-451B611B4742}">
      <dgm:prSet custT="1"/>
      <dgm:spPr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PŘEHLED HOSPODAŘENÍ ZEMÍ EVROPSKÉ UNIE</a:t>
          </a:r>
          <a:endParaRPr lang="cs-CZ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405FFE-DD5D-4A4A-8C69-1D034876AE02}" type="parTrans" cxnId="{B86EE8F8-911A-4D86-878E-EF1F08356BA1}">
      <dgm:prSet/>
      <dgm:spPr/>
      <dgm:t>
        <a:bodyPr/>
        <a:lstStyle/>
        <a:p>
          <a:endParaRPr lang="cs-CZ"/>
        </a:p>
      </dgm:t>
    </dgm:pt>
    <dgm:pt modelId="{B9FE1190-A856-494D-B056-C3B07A2ECBD9}" type="sibTrans" cxnId="{B86EE8F8-911A-4D86-878E-EF1F08356BA1}">
      <dgm:prSet/>
      <dgm:spPr/>
      <dgm:t>
        <a:bodyPr/>
        <a:lstStyle/>
        <a:p>
          <a:endParaRPr lang="cs-CZ"/>
        </a:p>
      </dgm:t>
    </dgm:pt>
    <dgm:pt modelId="{12610B6D-7A11-4A1D-B553-3BD6CB867212}" type="pres">
      <dgm:prSet presAssocID="{BE5C6357-66E7-42EB-8EEB-277DC521776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FE2AEE9-FCBE-480E-9389-F5C98838B8BA}" type="pres">
      <dgm:prSet presAssocID="{BAE40E5D-0689-434D-B6E1-451B611B4742}" presName="composite" presStyleCnt="0"/>
      <dgm:spPr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cs-CZ"/>
        </a:p>
      </dgm:t>
    </dgm:pt>
    <dgm:pt modelId="{C660A3BB-0AC3-4025-8EED-3843292A5EEB}" type="pres">
      <dgm:prSet presAssocID="{BAE40E5D-0689-434D-B6E1-451B611B4742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C42BCD04-CAF1-406A-AD40-81B51F1EA389}" type="pres">
      <dgm:prSet presAssocID="{BAE40E5D-0689-434D-B6E1-451B611B4742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769FFC2-B131-4CA4-82CF-FDCD4B968C95}" type="presOf" srcId="{BE5C6357-66E7-42EB-8EEB-277DC521776B}" destId="{12610B6D-7A11-4A1D-B553-3BD6CB867212}" srcOrd="0" destOrd="0" presId="urn:microsoft.com/office/officeart/2005/8/layout/vList3#3"/>
    <dgm:cxn modelId="{B86EE8F8-911A-4D86-878E-EF1F08356BA1}" srcId="{BE5C6357-66E7-42EB-8EEB-277DC521776B}" destId="{BAE40E5D-0689-434D-B6E1-451B611B4742}" srcOrd="0" destOrd="0" parTransId="{3E405FFE-DD5D-4A4A-8C69-1D034876AE02}" sibTransId="{B9FE1190-A856-494D-B056-C3B07A2ECBD9}"/>
    <dgm:cxn modelId="{07F9D7AD-1289-4E52-B144-BA347E9B6BB8}" type="presOf" srcId="{BAE40E5D-0689-434D-B6E1-451B611B4742}" destId="{C42BCD04-CAF1-406A-AD40-81B51F1EA389}" srcOrd="0" destOrd="0" presId="urn:microsoft.com/office/officeart/2005/8/layout/vList3#3"/>
    <dgm:cxn modelId="{D0001DC6-A889-4014-867E-A93713D568F3}" type="presParOf" srcId="{12610B6D-7A11-4A1D-B553-3BD6CB867212}" destId="{6FE2AEE9-FCBE-480E-9389-F5C98838B8BA}" srcOrd="0" destOrd="0" presId="urn:microsoft.com/office/officeart/2005/8/layout/vList3#3"/>
    <dgm:cxn modelId="{4A239693-897E-4158-9640-8A44DC0E14BD}" type="presParOf" srcId="{6FE2AEE9-FCBE-480E-9389-F5C98838B8BA}" destId="{C660A3BB-0AC3-4025-8EED-3843292A5EEB}" srcOrd="0" destOrd="0" presId="urn:microsoft.com/office/officeart/2005/8/layout/vList3#3"/>
    <dgm:cxn modelId="{A94E34D9-6738-45BA-9F8E-8A1121A95FCD}" type="presParOf" srcId="{6FE2AEE9-FCBE-480E-9389-F5C98838B8BA}" destId="{C42BCD04-CAF1-406A-AD40-81B51F1EA389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097E45B-A709-45C8-89C1-F561E786EBB0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A7544A07-5ADD-4C5F-B2FE-2FC61A777F7B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sz="28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SHRNUTÍ PŘÍJMŮ ROZPOČTŮ ÚZEMNÍCH SAMOSPRÁV</a:t>
          </a:r>
          <a:endParaRPr lang="cs-CZ" sz="2800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DDAAFC-A859-4A8A-9437-2393BCFA32D1}" type="parTrans" cxnId="{AE83D2C1-12D0-491A-8597-5A3C39858C07}">
      <dgm:prSet/>
      <dgm:spPr/>
      <dgm:t>
        <a:bodyPr/>
        <a:lstStyle/>
        <a:p>
          <a:endParaRPr lang="cs-CZ"/>
        </a:p>
      </dgm:t>
    </dgm:pt>
    <dgm:pt modelId="{7C61ADEB-A3E8-43CF-9BF8-DE9A7CE211B6}" type="sibTrans" cxnId="{AE83D2C1-12D0-491A-8597-5A3C39858C07}">
      <dgm:prSet/>
      <dgm:spPr/>
      <dgm:t>
        <a:bodyPr/>
        <a:lstStyle/>
        <a:p>
          <a:endParaRPr lang="cs-CZ"/>
        </a:p>
      </dgm:t>
    </dgm:pt>
    <dgm:pt modelId="{FE599F11-2FB3-4694-8184-838493414C00}" type="pres">
      <dgm:prSet presAssocID="{4097E45B-A709-45C8-89C1-F561E786EB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CB3223B-4D18-49F5-82D1-7E575B7CCB77}" type="pres">
      <dgm:prSet presAssocID="{A7544A07-5ADD-4C5F-B2FE-2FC61A777F7B}" presName="linNode" presStyleCnt="0"/>
      <dgm:spPr/>
      <dgm:t>
        <a:bodyPr/>
        <a:lstStyle/>
        <a:p>
          <a:endParaRPr lang="cs-CZ"/>
        </a:p>
      </dgm:t>
    </dgm:pt>
    <dgm:pt modelId="{E55A6FEC-4C78-4FAC-B094-280F71247AF7}" type="pres">
      <dgm:prSet presAssocID="{A7544A07-5ADD-4C5F-B2FE-2FC61A777F7B}" presName="parentText" presStyleLbl="node1" presStyleIdx="0" presStyleCnt="1" custScaleX="21874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AF3F117-7359-4D85-B797-1EE0FF832032}" type="presOf" srcId="{A7544A07-5ADD-4C5F-B2FE-2FC61A777F7B}" destId="{E55A6FEC-4C78-4FAC-B094-280F71247AF7}" srcOrd="0" destOrd="0" presId="urn:microsoft.com/office/officeart/2005/8/layout/vList5"/>
    <dgm:cxn modelId="{3EB9EE3E-B0C7-43D1-B7F7-067645CED4FC}" type="presOf" srcId="{4097E45B-A709-45C8-89C1-F561E786EBB0}" destId="{FE599F11-2FB3-4694-8184-838493414C00}" srcOrd="0" destOrd="0" presId="urn:microsoft.com/office/officeart/2005/8/layout/vList5"/>
    <dgm:cxn modelId="{AE83D2C1-12D0-491A-8597-5A3C39858C07}" srcId="{4097E45B-A709-45C8-89C1-F561E786EBB0}" destId="{A7544A07-5ADD-4C5F-B2FE-2FC61A777F7B}" srcOrd="0" destOrd="0" parTransId="{4FDDAAFC-A859-4A8A-9437-2393BCFA32D1}" sibTransId="{7C61ADEB-A3E8-43CF-9BF8-DE9A7CE211B6}"/>
    <dgm:cxn modelId="{CCC7D76B-5C96-4B2A-8480-88C85088A06A}" type="presParOf" srcId="{FE599F11-2FB3-4694-8184-838493414C00}" destId="{1CB3223B-4D18-49F5-82D1-7E575B7CCB77}" srcOrd="0" destOrd="0" presId="urn:microsoft.com/office/officeart/2005/8/layout/vList5"/>
    <dgm:cxn modelId="{EA6C740D-1B85-457D-91A3-7315FA61FEB6}" type="presParOf" srcId="{1CB3223B-4D18-49F5-82D1-7E575B7CCB77}" destId="{E55A6FEC-4C78-4FAC-B094-280F71247AF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1E8B499D-CB87-4F9F-8686-1B48E9893C2F}" type="doc">
      <dgm:prSet loTypeId="urn:microsoft.com/office/officeart/2005/8/layout/vList3#10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7DA34632-7550-4109-97F4-9B4B11F39935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Samosprávy jsou dlouhodobě závislé na příjmech ze státního rozpočtu, který hospodaří </a:t>
          </a:r>
          <a:r>
            <a: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nezodpovědně! </a:t>
          </a:r>
          <a:br>
            <a: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Daňové </a:t>
          </a:r>
          <a:r>
            <a:rPr lang="cs-CZ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příjmy tvoří 60,3 </a:t>
          </a:r>
          <a:r>
            <a: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r>
            <a:rPr lang="cs-CZ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cs-CZ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cs-CZ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příjmů samospráv</a:t>
          </a:r>
          <a:endParaRPr lang="cs-CZ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57AA1C-4118-40F1-9DDD-2BC7B251C792}" type="parTrans" cxnId="{A239145F-4612-4C6B-979C-78E7F37CC823}">
      <dgm:prSet/>
      <dgm:spPr/>
      <dgm:t>
        <a:bodyPr/>
        <a:lstStyle/>
        <a:p>
          <a:endParaRPr lang="cs-CZ"/>
        </a:p>
      </dgm:t>
    </dgm:pt>
    <dgm:pt modelId="{6B095F42-E112-4FE0-A308-299A755287C5}" type="sibTrans" cxnId="{A239145F-4612-4C6B-979C-78E7F37CC823}">
      <dgm:prSet/>
      <dgm:spPr/>
      <dgm:t>
        <a:bodyPr/>
        <a:lstStyle/>
        <a:p>
          <a:endParaRPr lang="cs-CZ"/>
        </a:p>
      </dgm:t>
    </dgm:pt>
    <dgm:pt modelId="{DF8BB661-D2DC-4631-BF24-2C9D33398DD1}">
      <dgm:prSet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NELZE DÁLE DLOUHODOBĚ SPOLÉHAT JEN NA DAŇOVÉ PŘÍJMY (VLÁDA ZRUJNUJE VEŘEJNÉ ROZPOČTY), JE TŘEBA SI HLEDAT JINÉ FINANČNÍ ZDROJE!</a:t>
          </a:r>
          <a:endParaRPr lang="cs-CZ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90908B-F7F4-4589-B6BC-08AB025A4D0E}" type="parTrans" cxnId="{863D955D-0E7F-489B-A345-8359108C277C}">
      <dgm:prSet/>
      <dgm:spPr/>
      <dgm:t>
        <a:bodyPr/>
        <a:lstStyle/>
        <a:p>
          <a:endParaRPr lang="cs-CZ"/>
        </a:p>
      </dgm:t>
    </dgm:pt>
    <dgm:pt modelId="{B09D39B4-1EF2-4303-9B6F-3A719B20193D}" type="sibTrans" cxnId="{863D955D-0E7F-489B-A345-8359108C277C}">
      <dgm:prSet/>
      <dgm:spPr/>
      <dgm:t>
        <a:bodyPr/>
        <a:lstStyle/>
        <a:p>
          <a:endParaRPr lang="cs-CZ"/>
        </a:p>
      </dgm:t>
    </dgm:pt>
    <dgm:pt modelId="{D6ADC46F-4AD2-453E-B15F-CAD38EB90070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cs-CZ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Obce si mohou </a:t>
          </a:r>
          <a:r>
            <a:rPr lang="cs-CZ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výrazně přilepšit na běžných příjmech</a:t>
          </a:r>
          <a:r>
            <a:rPr lang="cs-CZ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když prosadí změnu  RUD a </a:t>
          </a:r>
          <a:r>
            <a:rPr lang="cs-CZ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přesunou daň </a:t>
          </a:r>
          <a:r>
            <a:rPr lang="cs-CZ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darovací, dědickou a hlavně daň </a:t>
          </a:r>
          <a:r>
            <a:rPr lang="cs-CZ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 převodu nemovitostí přímo do rozpočtů samosprávy jako místní daň</a:t>
          </a:r>
          <a:r>
            <a:rPr lang="cs-CZ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cs-CZ" sz="1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A7AF16-08A6-4FBF-8861-86D57316E65A}" type="parTrans" cxnId="{390B1783-6A8F-4E8A-937D-58F27C257BAE}">
      <dgm:prSet/>
      <dgm:spPr/>
      <dgm:t>
        <a:bodyPr/>
        <a:lstStyle/>
        <a:p>
          <a:endParaRPr lang="cs-CZ"/>
        </a:p>
      </dgm:t>
    </dgm:pt>
    <dgm:pt modelId="{291AA32C-8E8F-4552-9E77-CB6241E6D994}" type="sibTrans" cxnId="{390B1783-6A8F-4E8A-937D-58F27C257BAE}">
      <dgm:prSet/>
      <dgm:spPr/>
      <dgm:t>
        <a:bodyPr/>
        <a:lstStyle/>
        <a:p>
          <a:endParaRPr lang="cs-CZ"/>
        </a:p>
      </dgm:t>
    </dgm:pt>
    <dgm:pt modelId="{FD740572-5231-4264-9DE7-568AD5FE42F0}" type="pres">
      <dgm:prSet presAssocID="{1E8B499D-CB87-4F9F-8686-1B48E9893C2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33BC9FB-C456-4813-911B-D5C5250D91F4}" type="pres">
      <dgm:prSet presAssocID="{7DA34632-7550-4109-97F4-9B4B11F39935}" presName="composite" presStyleCnt="0"/>
      <dgm:spPr/>
    </dgm:pt>
    <dgm:pt modelId="{873D270F-4D3C-4809-BB4B-F16C2FE943BE}" type="pres">
      <dgm:prSet presAssocID="{7DA34632-7550-4109-97F4-9B4B11F39935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363125B3-DE9C-4556-AAFD-222821E1185D}" type="pres">
      <dgm:prSet presAssocID="{7DA34632-7550-4109-97F4-9B4B11F3993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5CDBE7-CA41-45AE-9619-69F40E18346B}" type="pres">
      <dgm:prSet presAssocID="{6B095F42-E112-4FE0-A308-299A755287C5}" presName="spacing" presStyleCnt="0"/>
      <dgm:spPr/>
    </dgm:pt>
    <dgm:pt modelId="{F86E678C-E91A-4BDE-9FF2-54AB3F1D9662}" type="pres">
      <dgm:prSet presAssocID="{D6ADC46F-4AD2-453E-B15F-CAD38EB90070}" presName="composite" presStyleCnt="0"/>
      <dgm:spPr/>
    </dgm:pt>
    <dgm:pt modelId="{73089569-4D2B-4727-8181-B2FB739DD125}" type="pres">
      <dgm:prSet presAssocID="{D6ADC46F-4AD2-453E-B15F-CAD38EB90070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03B243CD-ED6F-4605-A249-D36D4360FC2E}" type="pres">
      <dgm:prSet presAssocID="{D6ADC46F-4AD2-453E-B15F-CAD38EB9007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96E858-144A-4016-A2B5-993B7481CB16}" type="pres">
      <dgm:prSet presAssocID="{291AA32C-8E8F-4552-9E77-CB6241E6D994}" presName="spacing" presStyleCnt="0"/>
      <dgm:spPr/>
    </dgm:pt>
    <dgm:pt modelId="{B27621D2-1F29-4CDD-9A20-5EAF347993B0}" type="pres">
      <dgm:prSet presAssocID="{DF8BB661-D2DC-4631-BF24-2C9D33398DD1}" presName="composite" presStyleCnt="0"/>
      <dgm:spPr/>
    </dgm:pt>
    <dgm:pt modelId="{7EA2067F-1296-40AD-AB92-7BDB47FEDA1C}" type="pres">
      <dgm:prSet presAssocID="{DF8BB661-D2DC-4631-BF24-2C9D33398DD1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408DBC4A-4466-4071-A1D5-A06FDA0CF55A}" type="pres">
      <dgm:prSet presAssocID="{DF8BB661-D2DC-4631-BF24-2C9D33398DD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8B57E16-D055-42E6-ABEC-7EA1D8C930CD}" type="presOf" srcId="{7DA34632-7550-4109-97F4-9B4B11F39935}" destId="{363125B3-DE9C-4556-AAFD-222821E1185D}" srcOrd="0" destOrd="0" presId="urn:microsoft.com/office/officeart/2005/8/layout/vList3#10"/>
    <dgm:cxn modelId="{4C18BBFC-9C13-4019-8158-C26831E9C84F}" type="presOf" srcId="{DF8BB661-D2DC-4631-BF24-2C9D33398DD1}" destId="{408DBC4A-4466-4071-A1D5-A06FDA0CF55A}" srcOrd="0" destOrd="0" presId="urn:microsoft.com/office/officeart/2005/8/layout/vList3#10"/>
    <dgm:cxn modelId="{390B1783-6A8F-4E8A-937D-58F27C257BAE}" srcId="{1E8B499D-CB87-4F9F-8686-1B48E9893C2F}" destId="{D6ADC46F-4AD2-453E-B15F-CAD38EB90070}" srcOrd="1" destOrd="0" parTransId="{BDA7AF16-08A6-4FBF-8861-86D57316E65A}" sibTransId="{291AA32C-8E8F-4552-9E77-CB6241E6D994}"/>
    <dgm:cxn modelId="{A239145F-4612-4C6B-979C-78E7F37CC823}" srcId="{1E8B499D-CB87-4F9F-8686-1B48E9893C2F}" destId="{7DA34632-7550-4109-97F4-9B4B11F39935}" srcOrd="0" destOrd="0" parTransId="{7A57AA1C-4118-40F1-9DDD-2BC7B251C792}" sibTransId="{6B095F42-E112-4FE0-A308-299A755287C5}"/>
    <dgm:cxn modelId="{A32B90F4-9010-4C6C-8F91-2AC91918CF1D}" type="presOf" srcId="{1E8B499D-CB87-4F9F-8686-1B48E9893C2F}" destId="{FD740572-5231-4264-9DE7-568AD5FE42F0}" srcOrd="0" destOrd="0" presId="urn:microsoft.com/office/officeart/2005/8/layout/vList3#10"/>
    <dgm:cxn modelId="{FEC34789-C1DE-4BE6-807B-D2FA0A01E8C5}" type="presOf" srcId="{D6ADC46F-4AD2-453E-B15F-CAD38EB90070}" destId="{03B243CD-ED6F-4605-A249-D36D4360FC2E}" srcOrd="0" destOrd="0" presId="urn:microsoft.com/office/officeart/2005/8/layout/vList3#10"/>
    <dgm:cxn modelId="{863D955D-0E7F-489B-A345-8359108C277C}" srcId="{1E8B499D-CB87-4F9F-8686-1B48E9893C2F}" destId="{DF8BB661-D2DC-4631-BF24-2C9D33398DD1}" srcOrd="2" destOrd="0" parTransId="{A690908B-F7F4-4589-B6BC-08AB025A4D0E}" sibTransId="{B09D39B4-1EF2-4303-9B6F-3A719B20193D}"/>
    <dgm:cxn modelId="{9FDF88FC-F8B8-41CE-B984-CB67F0972F4B}" type="presParOf" srcId="{FD740572-5231-4264-9DE7-568AD5FE42F0}" destId="{633BC9FB-C456-4813-911B-D5C5250D91F4}" srcOrd="0" destOrd="0" presId="urn:microsoft.com/office/officeart/2005/8/layout/vList3#10"/>
    <dgm:cxn modelId="{F00CF155-0EEE-4049-BC9D-E56786A87971}" type="presParOf" srcId="{633BC9FB-C456-4813-911B-D5C5250D91F4}" destId="{873D270F-4D3C-4809-BB4B-F16C2FE943BE}" srcOrd="0" destOrd="0" presId="urn:microsoft.com/office/officeart/2005/8/layout/vList3#10"/>
    <dgm:cxn modelId="{6647AE1E-7045-4A8B-BF54-9406A06C1920}" type="presParOf" srcId="{633BC9FB-C456-4813-911B-D5C5250D91F4}" destId="{363125B3-DE9C-4556-AAFD-222821E1185D}" srcOrd="1" destOrd="0" presId="urn:microsoft.com/office/officeart/2005/8/layout/vList3#10"/>
    <dgm:cxn modelId="{EE6E5D6C-BA32-4669-99AE-3086BD381CA2}" type="presParOf" srcId="{FD740572-5231-4264-9DE7-568AD5FE42F0}" destId="{865CDBE7-CA41-45AE-9619-69F40E18346B}" srcOrd="1" destOrd="0" presId="urn:microsoft.com/office/officeart/2005/8/layout/vList3#10"/>
    <dgm:cxn modelId="{176DF3B6-2E9B-47ED-9013-CFD2F95C6248}" type="presParOf" srcId="{FD740572-5231-4264-9DE7-568AD5FE42F0}" destId="{F86E678C-E91A-4BDE-9FF2-54AB3F1D9662}" srcOrd="2" destOrd="0" presId="urn:microsoft.com/office/officeart/2005/8/layout/vList3#10"/>
    <dgm:cxn modelId="{9C351778-3329-4398-88F9-B581F6754905}" type="presParOf" srcId="{F86E678C-E91A-4BDE-9FF2-54AB3F1D9662}" destId="{73089569-4D2B-4727-8181-B2FB739DD125}" srcOrd="0" destOrd="0" presId="urn:microsoft.com/office/officeart/2005/8/layout/vList3#10"/>
    <dgm:cxn modelId="{27C179E2-3D1B-4504-A444-82EDBD44C7C0}" type="presParOf" srcId="{F86E678C-E91A-4BDE-9FF2-54AB3F1D9662}" destId="{03B243CD-ED6F-4605-A249-D36D4360FC2E}" srcOrd="1" destOrd="0" presId="urn:microsoft.com/office/officeart/2005/8/layout/vList3#10"/>
    <dgm:cxn modelId="{C2CBB2BE-7CCB-4CC1-9865-00CB02EF39F9}" type="presParOf" srcId="{FD740572-5231-4264-9DE7-568AD5FE42F0}" destId="{4696E858-144A-4016-A2B5-993B7481CB16}" srcOrd="3" destOrd="0" presId="urn:microsoft.com/office/officeart/2005/8/layout/vList3#10"/>
    <dgm:cxn modelId="{E5B8C1EE-A339-4B76-B2B1-C2540A26CBC0}" type="presParOf" srcId="{FD740572-5231-4264-9DE7-568AD5FE42F0}" destId="{B27621D2-1F29-4CDD-9A20-5EAF347993B0}" srcOrd="4" destOrd="0" presId="urn:microsoft.com/office/officeart/2005/8/layout/vList3#10"/>
    <dgm:cxn modelId="{C6600252-C75A-41D8-9D98-58730E774DF6}" type="presParOf" srcId="{B27621D2-1F29-4CDD-9A20-5EAF347993B0}" destId="{7EA2067F-1296-40AD-AB92-7BDB47FEDA1C}" srcOrd="0" destOrd="0" presId="urn:microsoft.com/office/officeart/2005/8/layout/vList3#10"/>
    <dgm:cxn modelId="{9D6BF17C-4523-46EC-ACBE-BB9FD6C6B9BD}" type="presParOf" srcId="{B27621D2-1F29-4CDD-9A20-5EAF347993B0}" destId="{408DBC4A-4466-4071-A1D5-A06FDA0CF55A}" srcOrd="1" destOrd="0" presId="urn:microsoft.com/office/officeart/2005/8/layout/vList3#10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89B988C7-EB67-4A0F-944A-C5B4366F8170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91A6D8BA-7049-4646-8F90-5FECB91A5AD3}">
      <dgm:prSet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PRO DOBROU NÁLADU JAN WERICH</a:t>
          </a:r>
          <a:endParaRPr lang="cs-CZ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B4E447-F07A-4B99-9939-4CB04D4E456B}" type="parTrans" cxnId="{76EA3D0A-3046-458D-8850-BFF642CAE3B9}">
      <dgm:prSet/>
      <dgm:spPr/>
      <dgm:t>
        <a:bodyPr/>
        <a:lstStyle/>
        <a:p>
          <a:endParaRPr lang="cs-CZ"/>
        </a:p>
      </dgm:t>
    </dgm:pt>
    <dgm:pt modelId="{83D6E39B-C16A-4D6E-A482-1367B619957D}" type="sibTrans" cxnId="{76EA3D0A-3046-458D-8850-BFF642CAE3B9}">
      <dgm:prSet/>
      <dgm:spPr/>
      <dgm:t>
        <a:bodyPr/>
        <a:lstStyle/>
        <a:p>
          <a:endParaRPr lang="cs-CZ"/>
        </a:p>
      </dgm:t>
    </dgm:pt>
    <dgm:pt modelId="{E85C0925-D9D2-4346-ACC2-2C35CB1A2D88}" type="pres">
      <dgm:prSet presAssocID="{89B988C7-EB67-4A0F-944A-C5B4366F81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BC6329A-E68A-4E91-ABAC-602BEA11A7EA}" type="pres">
      <dgm:prSet presAssocID="{91A6D8BA-7049-4646-8F90-5FECB91A5AD3}" presName="linNode" presStyleCnt="0"/>
      <dgm:spPr/>
      <dgm:t>
        <a:bodyPr/>
        <a:lstStyle/>
        <a:p>
          <a:endParaRPr lang="cs-CZ"/>
        </a:p>
      </dgm:t>
    </dgm:pt>
    <dgm:pt modelId="{550221B7-C9F1-46B4-8F75-BF49804A47C3}" type="pres">
      <dgm:prSet presAssocID="{91A6D8BA-7049-4646-8F90-5FECB91A5AD3}" presName="parentText" presStyleLbl="node1" presStyleIdx="0" presStyleCnt="1" custScaleX="23513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6EA3D0A-3046-458D-8850-BFF642CAE3B9}" srcId="{89B988C7-EB67-4A0F-944A-C5B4366F8170}" destId="{91A6D8BA-7049-4646-8F90-5FECB91A5AD3}" srcOrd="0" destOrd="0" parTransId="{15B4E447-F07A-4B99-9939-4CB04D4E456B}" sibTransId="{83D6E39B-C16A-4D6E-A482-1367B619957D}"/>
    <dgm:cxn modelId="{B526D975-9944-47D2-AD1C-562A39783A90}" type="presOf" srcId="{89B988C7-EB67-4A0F-944A-C5B4366F8170}" destId="{E85C0925-D9D2-4346-ACC2-2C35CB1A2D88}" srcOrd="0" destOrd="0" presId="urn:microsoft.com/office/officeart/2005/8/layout/vList5"/>
    <dgm:cxn modelId="{CA1132F2-BA6B-415C-87D1-DABA0F20115C}" type="presOf" srcId="{91A6D8BA-7049-4646-8F90-5FECB91A5AD3}" destId="{550221B7-C9F1-46B4-8F75-BF49804A47C3}" srcOrd="0" destOrd="0" presId="urn:microsoft.com/office/officeart/2005/8/layout/vList5"/>
    <dgm:cxn modelId="{0F320BF8-EDD2-4DF2-A46C-E6DDE54FC1E5}" type="presParOf" srcId="{E85C0925-D9D2-4346-ACC2-2C35CB1A2D88}" destId="{BBC6329A-E68A-4E91-ABAC-602BEA11A7EA}" srcOrd="0" destOrd="0" presId="urn:microsoft.com/office/officeart/2005/8/layout/vList5"/>
    <dgm:cxn modelId="{BB2A07A3-162B-435A-B0F0-E654C729328B}" type="presParOf" srcId="{BBC6329A-E68A-4E91-ABAC-602BEA11A7EA}" destId="{550221B7-C9F1-46B4-8F75-BF49804A47C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169B584C-EC9D-430B-B88E-435399683F51}" type="doc">
      <dgm:prSet loTypeId="urn:microsoft.com/office/officeart/2005/8/layout/pyramid2" loCatId="pyramid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E43FECB1-AFCD-45CD-BE5A-BAC732FE82E5}">
      <dgm:prSet custT="1"/>
      <dgm:spPr/>
      <dgm:t>
        <a:bodyPr/>
        <a:lstStyle/>
        <a:p>
          <a:r>
            <a:rPr lang="cs-CZ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Jan Werich:</a:t>
          </a:r>
        </a:p>
        <a:p>
          <a:r>
            <a:rPr lang="cs-CZ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“Mějte dobrou náladu. Dobrá nálada sice vaše problémy nevyřeší, ale naštve tolik lidí kolem, že stojí za to si ji užít“.</a:t>
          </a:r>
          <a:endParaRPr lang="cs-CZ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93EA96-9445-4B69-B1C9-F901023254FA}" type="parTrans" cxnId="{204CE0AA-4FC3-49AB-B844-2C63B03E2722}">
      <dgm:prSet/>
      <dgm:spPr/>
      <dgm:t>
        <a:bodyPr/>
        <a:lstStyle/>
        <a:p>
          <a:endParaRPr lang="cs-CZ"/>
        </a:p>
      </dgm:t>
    </dgm:pt>
    <dgm:pt modelId="{C7D10314-8805-49FB-A910-D19E47D53CA4}" type="sibTrans" cxnId="{204CE0AA-4FC3-49AB-B844-2C63B03E2722}">
      <dgm:prSet/>
      <dgm:spPr/>
      <dgm:t>
        <a:bodyPr/>
        <a:lstStyle/>
        <a:p>
          <a:endParaRPr lang="cs-CZ"/>
        </a:p>
      </dgm:t>
    </dgm:pt>
    <dgm:pt modelId="{07FA342E-2BD0-44FA-A62B-614CB0AD1885}" type="pres">
      <dgm:prSet presAssocID="{169B584C-EC9D-430B-B88E-435399683F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66EFDA00-1AE9-4464-A7A2-05D1E7B475BF}" type="pres">
      <dgm:prSet presAssocID="{169B584C-EC9D-430B-B88E-435399683F51}" presName="pyramid" presStyleLbl="node1" presStyleIdx="0" presStyleCnt="1"/>
      <dgm:spPr/>
      <dgm:t>
        <a:bodyPr/>
        <a:lstStyle/>
        <a:p>
          <a:endParaRPr lang="cs-CZ"/>
        </a:p>
      </dgm:t>
    </dgm:pt>
    <dgm:pt modelId="{F6E9AD8C-1CA4-42AE-BB82-54687EA41F3C}" type="pres">
      <dgm:prSet presAssocID="{169B584C-EC9D-430B-B88E-435399683F51}" presName="theList" presStyleCnt="0"/>
      <dgm:spPr/>
      <dgm:t>
        <a:bodyPr/>
        <a:lstStyle/>
        <a:p>
          <a:endParaRPr lang="cs-CZ"/>
        </a:p>
      </dgm:t>
    </dgm:pt>
    <dgm:pt modelId="{42459276-DEB1-48E0-915B-89B1218FCE14}" type="pres">
      <dgm:prSet presAssocID="{E43FECB1-AFCD-45CD-BE5A-BAC732FE82E5}" presName="aNode" presStyleLbl="fgAcc1" presStyleIdx="0" presStyleCnt="1" custScaleX="294008" custScaleY="263783" custLinFactY="35551" custLinFactNeighborX="-19581" custLinFactNeighborY="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6809C6-F905-4A47-8760-5E094732BD98}" type="pres">
      <dgm:prSet presAssocID="{E43FECB1-AFCD-45CD-BE5A-BAC732FE82E5}" presName="aSpace" presStyleCnt="0"/>
      <dgm:spPr/>
      <dgm:t>
        <a:bodyPr/>
        <a:lstStyle/>
        <a:p>
          <a:endParaRPr lang="cs-CZ"/>
        </a:p>
      </dgm:t>
    </dgm:pt>
  </dgm:ptLst>
  <dgm:cxnLst>
    <dgm:cxn modelId="{16473AA0-0FE1-4176-A3B4-B8B12880C047}" type="presOf" srcId="{E43FECB1-AFCD-45CD-BE5A-BAC732FE82E5}" destId="{42459276-DEB1-48E0-915B-89B1218FCE14}" srcOrd="0" destOrd="0" presId="urn:microsoft.com/office/officeart/2005/8/layout/pyramid2"/>
    <dgm:cxn modelId="{204CE0AA-4FC3-49AB-B844-2C63B03E2722}" srcId="{169B584C-EC9D-430B-B88E-435399683F51}" destId="{E43FECB1-AFCD-45CD-BE5A-BAC732FE82E5}" srcOrd="0" destOrd="0" parTransId="{AC93EA96-9445-4B69-B1C9-F901023254FA}" sibTransId="{C7D10314-8805-49FB-A910-D19E47D53CA4}"/>
    <dgm:cxn modelId="{EA8C6829-6E78-4E2C-B4FA-8C7F509E5893}" type="presOf" srcId="{169B584C-EC9D-430B-B88E-435399683F51}" destId="{07FA342E-2BD0-44FA-A62B-614CB0AD1885}" srcOrd="0" destOrd="0" presId="urn:microsoft.com/office/officeart/2005/8/layout/pyramid2"/>
    <dgm:cxn modelId="{E697A422-6B4C-4066-8166-DD9CA9631C53}" type="presParOf" srcId="{07FA342E-2BD0-44FA-A62B-614CB0AD1885}" destId="{66EFDA00-1AE9-4464-A7A2-05D1E7B475BF}" srcOrd="0" destOrd="0" presId="urn:microsoft.com/office/officeart/2005/8/layout/pyramid2"/>
    <dgm:cxn modelId="{F2270D8F-98A0-43AA-8D62-29C13B803D59}" type="presParOf" srcId="{07FA342E-2BD0-44FA-A62B-614CB0AD1885}" destId="{F6E9AD8C-1CA4-42AE-BB82-54687EA41F3C}" srcOrd="1" destOrd="0" presId="urn:microsoft.com/office/officeart/2005/8/layout/pyramid2"/>
    <dgm:cxn modelId="{C3A44265-BBBC-4024-9627-9FE76316F78C}" type="presParOf" srcId="{F6E9AD8C-1CA4-42AE-BB82-54687EA41F3C}" destId="{42459276-DEB1-48E0-915B-89B1218FCE14}" srcOrd="0" destOrd="0" presId="urn:microsoft.com/office/officeart/2005/8/layout/pyramid2"/>
    <dgm:cxn modelId="{1A0F0D5B-1DF7-4E38-ADAB-63470ECFC66B}" type="presParOf" srcId="{F6E9AD8C-1CA4-42AE-BB82-54687EA41F3C}" destId="{416809C6-F905-4A47-8760-5E094732BD98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89B988C7-EB67-4A0F-944A-C5B4366F8170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91A6D8BA-7049-4646-8F90-5FECB91A5AD3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sz="45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45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…</a:t>
          </a:r>
          <a:r>
            <a:rPr lang="cs-CZ" sz="36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JAK TO ŘEŠÍ ČESKÝ NÁRO</a:t>
          </a:r>
          <a:r>
            <a:rPr lang="en-US" sz="36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 </a:t>
          </a:r>
          <a:r>
            <a:rPr lang="cs-CZ" sz="36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cs-CZ" sz="3600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B4E447-F07A-4B99-9939-4CB04D4E456B}" type="parTrans" cxnId="{76EA3D0A-3046-458D-8850-BFF642CAE3B9}">
      <dgm:prSet/>
      <dgm:spPr/>
      <dgm:t>
        <a:bodyPr/>
        <a:lstStyle/>
        <a:p>
          <a:endParaRPr lang="cs-CZ"/>
        </a:p>
      </dgm:t>
    </dgm:pt>
    <dgm:pt modelId="{83D6E39B-C16A-4D6E-A482-1367B619957D}" type="sibTrans" cxnId="{76EA3D0A-3046-458D-8850-BFF642CAE3B9}">
      <dgm:prSet/>
      <dgm:spPr/>
      <dgm:t>
        <a:bodyPr/>
        <a:lstStyle/>
        <a:p>
          <a:endParaRPr lang="cs-CZ"/>
        </a:p>
      </dgm:t>
    </dgm:pt>
    <dgm:pt modelId="{E85C0925-D9D2-4346-ACC2-2C35CB1A2D88}" type="pres">
      <dgm:prSet presAssocID="{89B988C7-EB67-4A0F-944A-C5B4366F81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BC6329A-E68A-4E91-ABAC-602BEA11A7EA}" type="pres">
      <dgm:prSet presAssocID="{91A6D8BA-7049-4646-8F90-5FECB91A5AD3}" presName="linNode" presStyleCnt="0"/>
      <dgm:spPr/>
      <dgm:t>
        <a:bodyPr/>
        <a:lstStyle/>
        <a:p>
          <a:endParaRPr lang="cs-CZ"/>
        </a:p>
      </dgm:t>
    </dgm:pt>
    <dgm:pt modelId="{550221B7-C9F1-46B4-8F75-BF49804A47C3}" type="pres">
      <dgm:prSet presAssocID="{91A6D8BA-7049-4646-8F90-5FECB91A5AD3}" presName="parentText" presStyleLbl="node1" presStyleIdx="0" presStyleCnt="1" custScaleX="23513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6EA3D0A-3046-458D-8850-BFF642CAE3B9}" srcId="{89B988C7-EB67-4A0F-944A-C5B4366F8170}" destId="{91A6D8BA-7049-4646-8F90-5FECB91A5AD3}" srcOrd="0" destOrd="0" parTransId="{15B4E447-F07A-4B99-9939-4CB04D4E456B}" sibTransId="{83D6E39B-C16A-4D6E-A482-1367B619957D}"/>
    <dgm:cxn modelId="{4928C059-5987-4395-808F-FF21FA2324BC}" type="presOf" srcId="{89B988C7-EB67-4A0F-944A-C5B4366F8170}" destId="{E85C0925-D9D2-4346-ACC2-2C35CB1A2D88}" srcOrd="0" destOrd="0" presId="urn:microsoft.com/office/officeart/2005/8/layout/vList5"/>
    <dgm:cxn modelId="{4CE6E69D-9C0C-46C4-927C-CBA48711189C}" type="presOf" srcId="{91A6D8BA-7049-4646-8F90-5FECB91A5AD3}" destId="{550221B7-C9F1-46B4-8F75-BF49804A47C3}" srcOrd="0" destOrd="0" presId="urn:microsoft.com/office/officeart/2005/8/layout/vList5"/>
    <dgm:cxn modelId="{8DC3249E-5E3F-4FD1-A80D-17ACB69E1F78}" type="presParOf" srcId="{E85C0925-D9D2-4346-ACC2-2C35CB1A2D88}" destId="{BBC6329A-E68A-4E91-ABAC-602BEA11A7EA}" srcOrd="0" destOrd="0" presId="urn:microsoft.com/office/officeart/2005/8/layout/vList5"/>
    <dgm:cxn modelId="{0C91A1A9-2F1B-4FE8-AA98-C49CCD3C7D2C}" type="presParOf" srcId="{BBC6329A-E68A-4E91-ABAC-602BEA11A7EA}" destId="{550221B7-C9F1-46B4-8F75-BF49804A47C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4097E45B-A709-45C8-89C1-F561E786EBB0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A7544A07-5ADD-4C5F-B2FE-2FC61A777F7B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sz="30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ZÁKLADNÍ, VYBRANÁ STATISTIKA </a:t>
          </a:r>
          <a:br>
            <a:rPr lang="cs-CZ" sz="30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30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ČESKÉHO HOSPODÁŘSTVÍ</a:t>
          </a:r>
          <a:endParaRPr lang="cs-CZ" sz="3000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DDAAFC-A859-4A8A-9437-2393BCFA32D1}" type="parTrans" cxnId="{AE83D2C1-12D0-491A-8597-5A3C39858C07}">
      <dgm:prSet/>
      <dgm:spPr/>
      <dgm:t>
        <a:bodyPr/>
        <a:lstStyle/>
        <a:p>
          <a:endParaRPr lang="cs-CZ"/>
        </a:p>
      </dgm:t>
    </dgm:pt>
    <dgm:pt modelId="{7C61ADEB-A3E8-43CF-9BF8-DE9A7CE211B6}" type="sibTrans" cxnId="{AE83D2C1-12D0-491A-8597-5A3C39858C07}">
      <dgm:prSet/>
      <dgm:spPr/>
      <dgm:t>
        <a:bodyPr/>
        <a:lstStyle/>
        <a:p>
          <a:endParaRPr lang="cs-CZ"/>
        </a:p>
      </dgm:t>
    </dgm:pt>
    <dgm:pt modelId="{FE599F11-2FB3-4694-8184-838493414C00}" type="pres">
      <dgm:prSet presAssocID="{4097E45B-A709-45C8-89C1-F561E786EB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CB3223B-4D18-49F5-82D1-7E575B7CCB77}" type="pres">
      <dgm:prSet presAssocID="{A7544A07-5ADD-4C5F-B2FE-2FC61A777F7B}" presName="linNode" presStyleCnt="0"/>
      <dgm:spPr/>
      <dgm:t>
        <a:bodyPr/>
        <a:lstStyle/>
        <a:p>
          <a:endParaRPr lang="cs-CZ"/>
        </a:p>
      </dgm:t>
    </dgm:pt>
    <dgm:pt modelId="{E55A6FEC-4C78-4FAC-B094-280F71247AF7}" type="pres">
      <dgm:prSet presAssocID="{A7544A07-5ADD-4C5F-B2FE-2FC61A777F7B}" presName="parentText" presStyleLbl="node1" presStyleIdx="0" presStyleCnt="1" custScaleX="21874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1227514-3E2D-4402-A926-4B7444FD8A02}" type="presOf" srcId="{A7544A07-5ADD-4C5F-B2FE-2FC61A777F7B}" destId="{E55A6FEC-4C78-4FAC-B094-280F71247AF7}" srcOrd="0" destOrd="0" presId="urn:microsoft.com/office/officeart/2005/8/layout/vList5"/>
    <dgm:cxn modelId="{5ACAA61C-D3AB-4107-8C6A-8A03255702EB}" type="presOf" srcId="{4097E45B-A709-45C8-89C1-F561E786EBB0}" destId="{FE599F11-2FB3-4694-8184-838493414C00}" srcOrd="0" destOrd="0" presId="urn:microsoft.com/office/officeart/2005/8/layout/vList5"/>
    <dgm:cxn modelId="{AE83D2C1-12D0-491A-8597-5A3C39858C07}" srcId="{4097E45B-A709-45C8-89C1-F561E786EBB0}" destId="{A7544A07-5ADD-4C5F-B2FE-2FC61A777F7B}" srcOrd="0" destOrd="0" parTransId="{4FDDAAFC-A859-4A8A-9437-2393BCFA32D1}" sibTransId="{7C61ADEB-A3E8-43CF-9BF8-DE9A7CE211B6}"/>
    <dgm:cxn modelId="{3F53E099-9E52-40CE-9079-A9A964A829C5}" type="presParOf" srcId="{FE599F11-2FB3-4694-8184-838493414C00}" destId="{1CB3223B-4D18-49F5-82D1-7E575B7CCB77}" srcOrd="0" destOrd="0" presId="urn:microsoft.com/office/officeart/2005/8/layout/vList5"/>
    <dgm:cxn modelId="{999AE769-9646-4029-B322-0D96E7279F85}" type="presParOf" srcId="{1CB3223B-4D18-49F5-82D1-7E575B7CCB77}" destId="{E55A6FEC-4C78-4FAC-B094-280F71247AF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E8B499D-CB87-4F9F-8686-1B48E9893C2F}" type="doc">
      <dgm:prSet loTypeId="urn:microsoft.com/office/officeart/2005/8/layout/default#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8034DA81-417E-4B0A-A544-6A03FF06115E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cs-CZ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45</a:t>
          </a:r>
          <a:r>
            <a: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r>
            <a:rPr lang="cs-CZ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Populace je ve věku 20 až 50 let</a:t>
          </a:r>
          <a:r>
            <a: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celkem 4.750.400 osob (od roku 1945 se podíl nezměnil)</a:t>
          </a:r>
        </a:p>
        <a:p>
          <a:pPr algn="ctr"/>
          <a:r>
            <a:rPr lang="cs-CZ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</a:t>
          </a:r>
          <a:r>
            <a: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r>
            <a:rPr lang="cs-CZ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Populace je ve věku pod 20 let, </a:t>
          </a:r>
          <a:r>
            <a:rPr lang="cs-CZ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celkem </a:t>
          </a:r>
          <a:r>
            <a: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2.100.800 osob (rekord byl v roce 1959, i více jak 1 mil. osob více než dnes)</a:t>
          </a:r>
        </a:p>
      </dgm:t>
    </dgm:pt>
    <dgm:pt modelId="{395169AB-0A13-43DC-92A0-946686B6D5CC}" type="sibTrans" cxnId="{8E28A098-2859-48BE-9D39-DC8F0D966ABD}">
      <dgm:prSet/>
      <dgm:spPr/>
      <dgm:t>
        <a:bodyPr/>
        <a:lstStyle/>
        <a:p>
          <a:endParaRPr lang="cs-CZ"/>
        </a:p>
      </dgm:t>
    </dgm:pt>
    <dgm:pt modelId="{C3A222FB-D5CF-4548-8AF3-8DFE3A504E85}" type="parTrans" cxnId="{8E28A098-2859-48BE-9D39-DC8F0D966ABD}">
      <dgm:prSet/>
      <dgm:spPr/>
      <dgm:t>
        <a:bodyPr/>
        <a:lstStyle/>
        <a:p>
          <a:endParaRPr lang="cs-CZ"/>
        </a:p>
      </dgm:t>
    </dgm:pt>
    <dgm:pt modelId="{705F9B1D-3340-44AB-A88E-1DC2395B873E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cs-CZ" sz="2000" b="1" cap="non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 ČR je </a:t>
          </a:r>
          <a:r>
            <a:rPr lang="cs-CZ" sz="2000" b="1" cap="none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426.000 cizinců </a:t>
          </a:r>
          <a:r>
            <a:rPr lang="cs-CZ" sz="2000" b="1" cap="non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 pobytem nad 90 dní (trvalým pak 189.000) to je 6x více než v roce 1993 a 2x více než v roce 2004 </a:t>
          </a:r>
        </a:p>
        <a:p>
          <a:r>
            <a:rPr lang="cs-CZ" sz="2000" b="1" cap="non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(nejvíce Ukrajinci, Slováci, Vietnamci, Poláci). Rusové obsadili Prahu a Karlovy Vary</a:t>
          </a:r>
        </a:p>
      </dgm:t>
    </dgm:pt>
    <dgm:pt modelId="{CCE8FB20-3438-4EDA-9082-DA2B2DD3F220}" type="parTrans" cxnId="{532F2295-2788-4EC4-A5A9-C506E55B46F5}">
      <dgm:prSet/>
      <dgm:spPr/>
      <dgm:t>
        <a:bodyPr/>
        <a:lstStyle/>
        <a:p>
          <a:endParaRPr lang="cs-CZ"/>
        </a:p>
      </dgm:t>
    </dgm:pt>
    <dgm:pt modelId="{762EC5F0-8B1E-4306-AC97-7D66E5D94D53}" type="sibTrans" cxnId="{532F2295-2788-4EC4-A5A9-C506E55B46F5}">
      <dgm:prSet/>
      <dgm:spPr/>
      <dgm:t>
        <a:bodyPr/>
        <a:lstStyle/>
        <a:p>
          <a:endParaRPr lang="cs-CZ"/>
        </a:p>
      </dgm:t>
    </dgm:pt>
    <dgm:pt modelId="{E867D041-55B4-47EC-A8CB-BA08C03800C8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cs-CZ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posledních 5 let se zdvojnásobil počet domácností s počítačem a internetem</a:t>
          </a:r>
        </a:p>
        <a:p>
          <a:r>
            <a:rPr lang="cs-CZ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-------------------------------------------------------------</a:t>
          </a:r>
        </a:p>
        <a:p>
          <a:r>
            <a:rPr lang="cs-CZ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Spotřeba alkoholu a cigaret výrazně klesá (mírně stoupá spotřeba vína)</a:t>
          </a:r>
        </a:p>
      </dgm:t>
    </dgm:pt>
    <dgm:pt modelId="{93A8C75A-C3A4-4FEC-B4D8-CA16522B602F}" type="sibTrans" cxnId="{7F6F8E34-3550-4554-879D-0146CC8C4C57}">
      <dgm:prSet/>
      <dgm:spPr/>
      <dgm:t>
        <a:bodyPr/>
        <a:lstStyle/>
        <a:p>
          <a:endParaRPr lang="cs-CZ"/>
        </a:p>
      </dgm:t>
    </dgm:pt>
    <dgm:pt modelId="{D39386AD-D8F9-4736-AC8E-D1BA0798B5C5}" type="parTrans" cxnId="{7F6F8E34-3550-4554-879D-0146CC8C4C57}">
      <dgm:prSet/>
      <dgm:spPr/>
      <dgm:t>
        <a:bodyPr/>
        <a:lstStyle/>
        <a:p>
          <a:endParaRPr lang="cs-CZ"/>
        </a:p>
      </dgm:t>
    </dgm:pt>
    <dgm:pt modelId="{8433DEBC-CD5E-42FF-82E3-1F278BFD2F54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cs-CZ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Počet nezaměstnaných je dlouhodobě 2x více než bylo do roku 2004 resp. 2005 (vstup ČR do EU)</a:t>
          </a:r>
        </a:p>
        <a:p>
          <a:r>
            <a:rPr lang="cs-CZ" sz="20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-------------------------------------------------------------</a:t>
          </a:r>
        </a:p>
        <a:p>
          <a:r>
            <a: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Počet obviněných a odsouzených je o polovinu méně než bylo do roku 2000</a:t>
          </a:r>
        </a:p>
      </dgm:t>
    </dgm:pt>
    <dgm:pt modelId="{7DD2D5C6-1453-4705-BE02-4B3987CCEA7C}" type="sibTrans" cxnId="{291DD146-54E1-4F2D-ADFF-4601BAFB1D42}">
      <dgm:prSet/>
      <dgm:spPr/>
      <dgm:t>
        <a:bodyPr/>
        <a:lstStyle/>
        <a:p>
          <a:endParaRPr lang="cs-CZ"/>
        </a:p>
      </dgm:t>
    </dgm:pt>
    <dgm:pt modelId="{26F6E9EB-A6F7-41D8-9742-CCFC87C764A8}" type="parTrans" cxnId="{291DD146-54E1-4F2D-ADFF-4601BAFB1D42}">
      <dgm:prSet/>
      <dgm:spPr/>
      <dgm:t>
        <a:bodyPr/>
        <a:lstStyle/>
        <a:p>
          <a:endParaRPr lang="cs-CZ"/>
        </a:p>
      </dgm:t>
    </dgm:pt>
    <dgm:pt modelId="{3597A6C0-31A9-43BF-B200-14D88CA386F4}" type="pres">
      <dgm:prSet presAssocID="{1E8B499D-CB87-4F9F-8686-1B48E9893C2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2A40B34-0675-45C6-A9E5-C2D01D2529CB}" type="pres">
      <dgm:prSet presAssocID="{8034DA81-417E-4B0A-A544-6A03FF06115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9442C0-E1F7-4ABC-9E5C-720B51FE3B71}" type="pres">
      <dgm:prSet presAssocID="{395169AB-0A13-43DC-92A0-946686B6D5CC}" presName="sibTrans" presStyleCnt="0"/>
      <dgm:spPr/>
    </dgm:pt>
    <dgm:pt modelId="{E02C7F51-6DCA-40DD-A6DD-7A57D981B712}" type="pres">
      <dgm:prSet presAssocID="{705F9B1D-3340-44AB-A88E-1DC2395B873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5E1981-75C8-4CA8-A689-E8A1F6D58804}" type="pres">
      <dgm:prSet presAssocID="{762EC5F0-8B1E-4306-AC97-7D66E5D94D53}" presName="sibTrans" presStyleCnt="0"/>
      <dgm:spPr/>
    </dgm:pt>
    <dgm:pt modelId="{AD53FC57-B9C3-4FB6-B07B-E3971029D3F3}" type="pres">
      <dgm:prSet presAssocID="{E867D041-55B4-47EC-A8CB-BA08C03800C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2142B7-EE92-40C6-893C-5745001C6F7B}" type="pres">
      <dgm:prSet presAssocID="{93A8C75A-C3A4-4FEC-B4D8-CA16522B602F}" presName="sibTrans" presStyleCnt="0"/>
      <dgm:spPr/>
    </dgm:pt>
    <dgm:pt modelId="{7BE53A7E-7635-45D5-ACEA-C5CD69AF9DD7}" type="pres">
      <dgm:prSet presAssocID="{8433DEBC-CD5E-42FF-82E3-1F278BFD2F5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32F2295-2788-4EC4-A5A9-C506E55B46F5}" srcId="{1E8B499D-CB87-4F9F-8686-1B48E9893C2F}" destId="{705F9B1D-3340-44AB-A88E-1DC2395B873E}" srcOrd="1" destOrd="0" parTransId="{CCE8FB20-3438-4EDA-9082-DA2B2DD3F220}" sibTransId="{762EC5F0-8B1E-4306-AC97-7D66E5D94D53}"/>
    <dgm:cxn modelId="{8E28A098-2859-48BE-9D39-DC8F0D966ABD}" srcId="{1E8B499D-CB87-4F9F-8686-1B48E9893C2F}" destId="{8034DA81-417E-4B0A-A544-6A03FF06115E}" srcOrd="0" destOrd="0" parTransId="{C3A222FB-D5CF-4548-8AF3-8DFE3A504E85}" sibTransId="{395169AB-0A13-43DC-92A0-946686B6D5CC}"/>
    <dgm:cxn modelId="{0BF75C47-EDA5-4DBD-AFBB-9703113BB4AA}" type="presOf" srcId="{8034DA81-417E-4B0A-A544-6A03FF06115E}" destId="{B2A40B34-0675-45C6-A9E5-C2D01D2529CB}" srcOrd="0" destOrd="0" presId="urn:microsoft.com/office/officeart/2005/8/layout/default#2"/>
    <dgm:cxn modelId="{CF98165B-EA48-427B-8669-E34E633FE8F3}" type="presOf" srcId="{8433DEBC-CD5E-42FF-82E3-1F278BFD2F54}" destId="{7BE53A7E-7635-45D5-ACEA-C5CD69AF9DD7}" srcOrd="0" destOrd="0" presId="urn:microsoft.com/office/officeart/2005/8/layout/default#2"/>
    <dgm:cxn modelId="{6882866D-E034-405B-8059-E460BA9C03E1}" type="presOf" srcId="{705F9B1D-3340-44AB-A88E-1DC2395B873E}" destId="{E02C7F51-6DCA-40DD-A6DD-7A57D981B712}" srcOrd="0" destOrd="0" presId="urn:microsoft.com/office/officeart/2005/8/layout/default#2"/>
    <dgm:cxn modelId="{849BF03F-C852-465B-A066-A960BF6A3798}" type="presOf" srcId="{1E8B499D-CB87-4F9F-8686-1B48E9893C2F}" destId="{3597A6C0-31A9-43BF-B200-14D88CA386F4}" srcOrd="0" destOrd="0" presId="urn:microsoft.com/office/officeart/2005/8/layout/default#2"/>
    <dgm:cxn modelId="{7F6F8E34-3550-4554-879D-0146CC8C4C57}" srcId="{1E8B499D-CB87-4F9F-8686-1B48E9893C2F}" destId="{E867D041-55B4-47EC-A8CB-BA08C03800C8}" srcOrd="2" destOrd="0" parTransId="{D39386AD-D8F9-4736-AC8E-D1BA0798B5C5}" sibTransId="{93A8C75A-C3A4-4FEC-B4D8-CA16522B602F}"/>
    <dgm:cxn modelId="{291DD146-54E1-4F2D-ADFF-4601BAFB1D42}" srcId="{1E8B499D-CB87-4F9F-8686-1B48E9893C2F}" destId="{8433DEBC-CD5E-42FF-82E3-1F278BFD2F54}" srcOrd="3" destOrd="0" parTransId="{26F6E9EB-A6F7-41D8-9742-CCFC87C764A8}" sibTransId="{7DD2D5C6-1453-4705-BE02-4B3987CCEA7C}"/>
    <dgm:cxn modelId="{CE9F98CB-3CEA-4F45-9D65-4DCBD5EA7D9E}" type="presOf" srcId="{E867D041-55B4-47EC-A8CB-BA08C03800C8}" destId="{AD53FC57-B9C3-4FB6-B07B-E3971029D3F3}" srcOrd="0" destOrd="0" presId="urn:microsoft.com/office/officeart/2005/8/layout/default#2"/>
    <dgm:cxn modelId="{A22656D1-63E1-4FEC-AFC5-B26E0BB37382}" type="presParOf" srcId="{3597A6C0-31A9-43BF-B200-14D88CA386F4}" destId="{B2A40B34-0675-45C6-A9E5-C2D01D2529CB}" srcOrd="0" destOrd="0" presId="urn:microsoft.com/office/officeart/2005/8/layout/default#2"/>
    <dgm:cxn modelId="{C961E838-E086-40C4-8F62-4FAAAFA50223}" type="presParOf" srcId="{3597A6C0-31A9-43BF-B200-14D88CA386F4}" destId="{A09442C0-E1F7-4ABC-9E5C-720B51FE3B71}" srcOrd="1" destOrd="0" presId="urn:microsoft.com/office/officeart/2005/8/layout/default#2"/>
    <dgm:cxn modelId="{A6A5E3D7-259F-4D80-8CB8-FC7163F7714F}" type="presParOf" srcId="{3597A6C0-31A9-43BF-B200-14D88CA386F4}" destId="{E02C7F51-6DCA-40DD-A6DD-7A57D981B712}" srcOrd="2" destOrd="0" presId="urn:microsoft.com/office/officeart/2005/8/layout/default#2"/>
    <dgm:cxn modelId="{776FABBC-584F-4E7F-ABDB-6409581CBD23}" type="presParOf" srcId="{3597A6C0-31A9-43BF-B200-14D88CA386F4}" destId="{5D5E1981-75C8-4CA8-A689-E8A1F6D58804}" srcOrd="3" destOrd="0" presId="urn:microsoft.com/office/officeart/2005/8/layout/default#2"/>
    <dgm:cxn modelId="{0E4E8692-7FF1-4C79-A8CA-3ADD7EC16A00}" type="presParOf" srcId="{3597A6C0-31A9-43BF-B200-14D88CA386F4}" destId="{AD53FC57-B9C3-4FB6-B07B-E3971029D3F3}" srcOrd="4" destOrd="0" presId="urn:microsoft.com/office/officeart/2005/8/layout/default#2"/>
    <dgm:cxn modelId="{9ACC6A4F-126D-4135-B87D-BD74CDFB1FC2}" type="presParOf" srcId="{3597A6C0-31A9-43BF-B200-14D88CA386F4}" destId="{092142B7-EE92-40C6-893C-5745001C6F7B}" srcOrd="5" destOrd="0" presId="urn:microsoft.com/office/officeart/2005/8/layout/default#2"/>
    <dgm:cxn modelId="{3D2D7D5C-4B96-41A1-ABD2-D2EB2E1871F4}" type="presParOf" srcId="{3597A6C0-31A9-43BF-B200-14D88CA386F4}" destId="{7BE53A7E-7635-45D5-ACEA-C5CD69AF9DD7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89B988C7-EB67-4A0F-944A-C5B4366F8170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91A6D8BA-7049-4646-8F90-5FECB91A5AD3}">
      <dgm:prSet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UŽ NIKDY NEZAPOMÍNEJME, ŽE…</a:t>
          </a:r>
          <a:endParaRPr lang="cs-CZ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B4E447-F07A-4B99-9939-4CB04D4E456B}" type="parTrans" cxnId="{76EA3D0A-3046-458D-8850-BFF642CAE3B9}">
      <dgm:prSet/>
      <dgm:spPr/>
      <dgm:t>
        <a:bodyPr/>
        <a:lstStyle/>
        <a:p>
          <a:endParaRPr lang="cs-CZ"/>
        </a:p>
      </dgm:t>
    </dgm:pt>
    <dgm:pt modelId="{83D6E39B-C16A-4D6E-A482-1367B619957D}" type="sibTrans" cxnId="{76EA3D0A-3046-458D-8850-BFF642CAE3B9}">
      <dgm:prSet/>
      <dgm:spPr/>
      <dgm:t>
        <a:bodyPr/>
        <a:lstStyle/>
        <a:p>
          <a:endParaRPr lang="cs-CZ"/>
        </a:p>
      </dgm:t>
    </dgm:pt>
    <dgm:pt modelId="{E85C0925-D9D2-4346-ACC2-2C35CB1A2D88}" type="pres">
      <dgm:prSet presAssocID="{89B988C7-EB67-4A0F-944A-C5B4366F81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BC6329A-E68A-4E91-ABAC-602BEA11A7EA}" type="pres">
      <dgm:prSet presAssocID="{91A6D8BA-7049-4646-8F90-5FECB91A5AD3}" presName="linNode" presStyleCnt="0"/>
      <dgm:spPr/>
      <dgm:t>
        <a:bodyPr/>
        <a:lstStyle/>
        <a:p>
          <a:endParaRPr lang="cs-CZ"/>
        </a:p>
      </dgm:t>
    </dgm:pt>
    <dgm:pt modelId="{550221B7-C9F1-46B4-8F75-BF49804A47C3}" type="pres">
      <dgm:prSet presAssocID="{91A6D8BA-7049-4646-8F90-5FECB91A5AD3}" presName="parentText" presStyleLbl="node1" presStyleIdx="0" presStyleCnt="1" custScaleX="23513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6EA3D0A-3046-458D-8850-BFF642CAE3B9}" srcId="{89B988C7-EB67-4A0F-944A-C5B4366F8170}" destId="{91A6D8BA-7049-4646-8F90-5FECB91A5AD3}" srcOrd="0" destOrd="0" parTransId="{15B4E447-F07A-4B99-9939-4CB04D4E456B}" sibTransId="{83D6E39B-C16A-4D6E-A482-1367B619957D}"/>
    <dgm:cxn modelId="{CB4F246A-B869-4262-BC8F-0E243D6A6726}" type="presOf" srcId="{91A6D8BA-7049-4646-8F90-5FECB91A5AD3}" destId="{550221B7-C9F1-46B4-8F75-BF49804A47C3}" srcOrd="0" destOrd="0" presId="urn:microsoft.com/office/officeart/2005/8/layout/vList5"/>
    <dgm:cxn modelId="{5799BFB8-66F1-4E3B-A18E-86E77DAFA06F}" type="presOf" srcId="{89B988C7-EB67-4A0F-944A-C5B4366F8170}" destId="{E85C0925-D9D2-4346-ACC2-2C35CB1A2D88}" srcOrd="0" destOrd="0" presId="urn:microsoft.com/office/officeart/2005/8/layout/vList5"/>
    <dgm:cxn modelId="{03673D32-B7BD-42AF-AB8A-79852771AE01}" type="presParOf" srcId="{E85C0925-D9D2-4346-ACC2-2C35CB1A2D88}" destId="{BBC6329A-E68A-4E91-ABAC-602BEA11A7EA}" srcOrd="0" destOrd="0" presId="urn:microsoft.com/office/officeart/2005/8/layout/vList5"/>
    <dgm:cxn modelId="{16ED92D2-613A-4AF7-BAF8-7321C9B6F13B}" type="presParOf" srcId="{BBC6329A-E68A-4E91-ABAC-602BEA11A7EA}" destId="{550221B7-C9F1-46B4-8F75-BF49804A47C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69B584C-EC9D-430B-B88E-435399683F51}" type="doc">
      <dgm:prSet loTypeId="urn:microsoft.com/office/officeart/2005/8/layout/pyramid2" loCatId="pyramid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E43FECB1-AFCD-45CD-BE5A-BAC732FE82E5}">
      <dgm:prSet custT="1"/>
      <dgm:spPr/>
      <dgm:t>
        <a:bodyPr/>
        <a:lstStyle/>
        <a:p>
          <a:r>
            <a:rPr lang="cs-CZ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Jan Werich:</a:t>
          </a:r>
        </a:p>
        <a:p>
          <a:r>
            <a:rPr lang="cs-CZ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“…nejvíc se vyplácí, když člověk člověku pomáhá. Nejsladší na světě je poctivý spánek a </a:t>
          </a:r>
          <a:r>
            <a:rPr lang="cs-CZ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největším nepřítelem člověka je hloupost.“</a:t>
          </a:r>
          <a:endParaRPr lang="cs-CZ" sz="32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93EA96-9445-4B69-B1C9-F901023254FA}" type="parTrans" cxnId="{204CE0AA-4FC3-49AB-B844-2C63B03E2722}">
      <dgm:prSet/>
      <dgm:spPr/>
      <dgm:t>
        <a:bodyPr/>
        <a:lstStyle/>
        <a:p>
          <a:endParaRPr lang="cs-CZ"/>
        </a:p>
      </dgm:t>
    </dgm:pt>
    <dgm:pt modelId="{C7D10314-8805-49FB-A910-D19E47D53CA4}" type="sibTrans" cxnId="{204CE0AA-4FC3-49AB-B844-2C63B03E2722}">
      <dgm:prSet/>
      <dgm:spPr/>
      <dgm:t>
        <a:bodyPr/>
        <a:lstStyle/>
        <a:p>
          <a:endParaRPr lang="cs-CZ"/>
        </a:p>
      </dgm:t>
    </dgm:pt>
    <dgm:pt modelId="{F6A61B35-35CB-4318-AB95-2D0B213268CA}">
      <dgm:prSet custT="1"/>
      <dgm:spPr/>
      <dgm:t>
        <a:bodyPr/>
        <a:lstStyle/>
        <a:p>
          <a:r>
            <a:rPr lang="cs-CZ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Tomáš Garrigue Masaryk:</a:t>
          </a:r>
        </a:p>
        <a:p>
          <a:r>
            <a:rPr lang="cs-CZ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“Bez osobní odvahy a odpovědnosti nelze dělat politiku opravdovou demokratickou a lidovou“.</a:t>
          </a:r>
          <a:endParaRPr lang="cs-CZ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7D4D74-7556-4416-BB7A-8CD65D4E1D7B}" type="parTrans" cxnId="{AA17A847-BE8A-4BF3-ACA3-985A8721F044}">
      <dgm:prSet/>
      <dgm:spPr/>
      <dgm:t>
        <a:bodyPr/>
        <a:lstStyle/>
        <a:p>
          <a:endParaRPr lang="cs-CZ"/>
        </a:p>
      </dgm:t>
    </dgm:pt>
    <dgm:pt modelId="{AF673708-438E-4BB2-B062-8AA2E60E16EE}" type="sibTrans" cxnId="{AA17A847-BE8A-4BF3-ACA3-985A8721F044}">
      <dgm:prSet/>
      <dgm:spPr/>
      <dgm:t>
        <a:bodyPr/>
        <a:lstStyle/>
        <a:p>
          <a:endParaRPr lang="cs-CZ"/>
        </a:p>
      </dgm:t>
    </dgm:pt>
    <dgm:pt modelId="{07FA342E-2BD0-44FA-A62B-614CB0AD1885}" type="pres">
      <dgm:prSet presAssocID="{169B584C-EC9D-430B-B88E-435399683F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66EFDA00-1AE9-4464-A7A2-05D1E7B475BF}" type="pres">
      <dgm:prSet presAssocID="{169B584C-EC9D-430B-B88E-435399683F51}" presName="pyramid" presStyleLbl="node1" presStyleIdx="0" presStyleCnt="1"/>
      <dgm:spPr/>
      <dgm:t>
        <a:bodyPr/>
        <a:lstStyle/>
        <a:p>
          <a:endParaRPr lang="cs-CZ"/>
        </a:p>
      </dgm:t>
    </dgm:pt>
    <dgm:pt modelId="{F6E9AD8C-1CA4-42AE-BB82-54687EA41F3C}" type="pres">
      <dgm:prSet presAssocID="{169B584C-EC9D-430B-B88E-435399683F51}" presName="theList" presStyleCnt="0"/>
      <dgm:spPr/>
      <dgm:t>
        <a:bodyPr/>
        <a:lstStyle/>
        <a:p>
          <a:endParaRPr lang="cs-CZ"/>
        </a:p>
      </dgm:t>
    </dgm:pt>
    <dgm:pt modelId="{42459276-DEB1-48E0-915B-89B1218FCE14}" type="pres">
      <dgm:prSet presAssocID="{E43FECB1-AFCD-45CD-BE5A-BAC732FE82E5}" presName="aNode" presStyleLbl="fgAcc1" presStyleIdx="0" presStyleCnt="2" custScaleX="294008" custScaleY="332684" custLinFactNeighborX="0" custLinFactNeighborY="-2268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6809C6-F905-4A47-8760-5E094732BD98}" type="pres">
      <dgm:prSet presAssocID="{E43FECB1-AFCD-45CD-BE5A-BAC732FE82E5}" presName="aSpace" presStyleCnt="0"/>
      <dgm:spPr/>
      <dgm:t>
        <a:bodyPr/>
        <a:lstStyle/>
        <a:p>
          <a:endParaRPr lang="cs-CZ"/>
        </a:p>
      </dgm:t>
    </dgm:pt>
    <dgm:pt modelId="{2851439D-C999-45A4-8BE6-10151C3FDA20}" type="pres">
      <dgm:prSet presAssocID="{F6A61B35-35CB-4318-AB95-2D0B213268CA}" presName="aNode" presStyleLbl="fgAcc1" presStyleIdx="1" presStyleCnt="2" custScaleX="294007" custScaleY="263783" custLinFactY="5196" custLinFactNeighborX="-2448" custLinFactNeighborY="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A810CE2-0D0B-4EF4-AD38-5EA57E36706D}" type="pres">
      <dgm:prSet presAssocID="{F6A61B35-35CB-4318-AB95-2D0B213268CA}" presName="aSpace" presStyleCnt="0"/>
      <dgm:spPr/>
    </dgm:pt>
  </dgm:ptLst>
  <dgm:cxnLst>
    <dgm:cxn modelId="{E3ADED49-CD95-48D2-B7CF-BE54DFD4C01D}" type="presOf" srcId="{169B584C-EC9D-430B-B88E-435399683F51}" destId="{07FA342E-2BD0-44FA-A62B-614CB0AD1885}" srcOrd="0" destOrd="0" presId="urn:microsoft.com/office/officeart/2005/8/layout/pyramid2"/>
    <dgm:cxn modelId="{AA17A847-BE8A-4BF3-ACA3-985A8721F044}" srcId="{169B584C-EC9D-430B-B88E-435399683F51}" destId="{F6A61B35-35CB-4318-AB95-2D0B213268CA}" srcOrd="1" destOrd="0" parTransId="{2C7D4D74-7556-4416-BB7A-8CD65D4E1D7B}" sibTransId="{AF673708-438E-4BB2-B062-8AA2E60E16EE}"/>
    <dgm:cxn modelId="{681BABCC-5B9A-4EC2-8498-0917F787EE5A}" type="presOf" srcId="{F6A61B35-35CB-4318-AB95-2D0B213268CA}" destId="{2851439D-C999-45A4-8BE6-10151C3FDA20}" srcOrd="0" destOrd="0" presId="urn:microsoft.com/office/officeart/2005/8/layout/pyramid2"/>
    <dgm:cxn modelId="{6F6E7BDD-BBC3-4FD1-8A50-9D2E12C69577}" type="presOf" srcId="{E43FECB1-AFCD-45CD-BE5A-BAC732FE82E5}" destId="{42459276-DEB1-48E0-915B-89B1218FCE14}" srcOrd="0" destOrd="0" presId="urn:microsoft.com/office/officeart/2005/8/layout/pyramid2"/>
    <dgm:cxn modelId="{204CE0AA-4FC3-49AB-B844-2C63B03E2722}" srcId="{169B584C-EC9D-430B-B88E-435399683F51}" destId="{E43FECB1-AFCD-45CD-BE5A-BAC732FE82E5}" srcOrd="0" destOrd="0" parTransId="{AC93EA96-9445-4B69-B1C9-F901023254FA}" sibTransId="{C7D10314-8805-49FB-A910-D19E47D53CA4}"/>
    <dgm:cxn modelId="{BE92031B-7540-4D18-8502-6CA0302D0067}" type="presParOf" srcId="{07FA342E-2BD0-44FA-A62B-614CB0AD1885}" destId="{66EFDA00-1AE9-4464-A7A2-05D1E7B475BF}" srcOrd="0" destOrd="0" presId="urn:microsoft.com/office/officeart/2005/8/layout/pyramid2"/>
    <dgm:cxn modelId="{8A176E41-BFEF-4B35-AAF8-0052CEEFBB4F}" type="presParOf" srcId="{07FA342E-2BD0-44FA-A62B-614CB0AD1885}" destId="{F6E9AD8C-1CA4-42AE-BB82-54687EA41F3C}" srcOrd="1" destOrd="0" presId="urn:microsoft.com/office/officeart/2005/8/layout/pyramid2"/>
    <dgm:cxn modelId="{52EA9870-885C-4AE2-8813-07CE3663AEA9}" type="presParOf" srcId="{F6E9AD8C-1CA4-42AE-BB82-54687EA41F3C}" destId="{42459276-DEB1-48E0-915B-89B1218FCE14}" srcOrd="0" destOrd="0" presId="urn:microsoft.com/office/officeart/2005/8/layout/pyramid2"/>
    <dgm:cxn modelId="{4C95D84C-BC2F-41D6-9B14-E43E93F498A3}" type="presParOf" srcId="{F6E9AD8C-1CA4-42AE-BB82-54687EA41F3C}" destId="{416809C6-F905-4A47-8760-5E094732BD98}" srcOrd="1" destOrd="0" presId="urn:microsoft.com/office/officeart/2005/8/layout/pyramid2"/>
    <dgm:cxn modelId="{5D342224-2383-4A66-9EBA-7A15768EE7B4}" type="presParOf" srcId="{F6E9AD8C-1CA4-42AE-BB82-54687EA41F3C}" destId="{2851439D-C999-45A4-8BE6-10151C3FDA20}" srcOrd="2" destOrd="0" presId="urn:microsoft.com/office/officeart/2005/8/layout/pyramid2"/>
    <dgm:cxn modelId="{42B5DA88-474E-4CE1-A9B3-AF3CB9A2AA57}" type="presParOf" srcId="{F6E9AD8C-1CA4-42AE-BB82-54687EA41F3C}" destId="{CA810CE2-0D0B-4EF4-AD38-5EA57E36706D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E5C6357-66E7-42EB-8EEB-277DC521776B}" type="doc">
      <dgm:prSet loTypeId="urn:microsoft.com/office/officeart/2005/8/layout/vList3#14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BAE40E5D-0689-434D-B6E1-451B611B4742}">
      <dgm:prSet custT="1"/>
      <dgm:spPr/>
      <dgm:t>
        <a:bodyPr/>
        <a:lstStyle/>
        <a:p>
          <a:pPr rtl="0"/>
          <a:r>
            <a:rPr lang="cs-CZ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MNOHO ZDARU!</a:t>
          </a:r>
        </a:p>
        <a:p>
          <a:pPr rtl="0"/>
          <a:r>
            <a:rPr lang="cs-CZ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Děkuji za pozornost</a:t>
          </a:r>
        </a:p>
        <a:p>
          <a:pPr rtl="0"/>
          <a:r>
            <a: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Lukáš Tesař </a:t>
          </a:r>
        </a:p>
        <a:p>
          <a:pPr rtl="0"/>
          <a:r>
            <a: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tel: 602 387 872</a:t>
          </a:r>
        </a:p>
        <a:p>
          <a:pPr rtl="0"/>
          <a:r>
            <a: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Email: </a:t>
          </a:r>
          <a:r>
            <a:rPr lang="cs-CZ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lukas.tesar</a:t>
          </a:r>
          <a:r>
            <a: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@</a:t>
          </a:r>
          <a:r>
            <a:rPr lang="cs-CZ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regionservis.cz</a:t>
          </a:r>
          <a:endParaRPr lang="cs-CZ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405FFE-DD5D-4A4A-8C69-1D034876AE02}" type="parTrans" cxnId="{B86EE8F8-911A-4D86-878E-EF1F08356BA1}">
      <dgm:prSet/>
      <dgm:spPr/>
      <dgm:t>
        <a:bodyPr/>
        <a:lstStyle/>
        <a:p>
          <a:endParaRPr lang="cs-CZ"/>
        </a:p>
      </dgm:t>
    </dgm:pt>
    <dgm:pt modelId="{B9FE1190-A856-494D-B056-C3B07A2ECBD9}" type="sibTrans" cxnId="{B86EE8F8-911A-4D86-878E-EF1F08356BA1}">
      <dgm:prSet/>
      <dgm:spPr/>
      <dgm:t>
        <a:bodyPr/>
        <a:lstStyle/>
        <a:p>
          <a:endParaRPr lang="cs-CZ"/>
        </a:p>
      </dgm:t>
    </dgm:pt>
    <dgm:pt modelId="{12610B6D-7A11-4A1D-B553-3BD6CB867212}" type="pres">
      <dgm:prSet presAssocID="{BE5C6357-66E7-42EB-8EEB-277DC521776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FE2AEE9-FCBE-480E-9389-F5C98838B8BA}" type="pres">
      <dgm:prSet presAssocID="{BAE40E5D-0689-434D-B6E1-451B611B4742}" presName="composite" presStyleCnt="0"/>
      <dgm:spPr/>
      <dgm:t>
        <a:bodyPr/>
        <a:lstStyle/>
        <a:p>
          <a:endParaRPr lang="cs-CZ"/>
        </a:p>
      </dgm:t>
    </dgm:pt>
    <dgm:pt modelId="{C660A3BB-0AC3-4025-8EED-3843292A5EEB}" type="pres">
      <dgm:prSet presAssocID="{BAE40E5D-0689-434D-B6E1-451B611B4742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C42BCD04-CAF1-406A-AD40-81B51F1EA389}" type="pres">
      <dgm:prSet presAssocID="{BAE40E5D-0689-434D-B6E1-451B611B4742}" presName="txShp" presStyleLbl="node1" presStyleIdx="0" presStyleCnt="1" custScaleX="107466" custScaleY="11957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EFBBDF2-9A5D-4603-A7D1-E097244E420A}" type="presOf" srcId="{BAE40E5D-0689-434D-B6E1-451B611B4742}" destId="{C42BCD04-CAF1-406A-AD40-81B51F1EA389}" srcOrd="0" destOrd="0" presId="urn:microsoft.com/office/officeart/2005/8/layout/vList3#14"/>
    <dgm:cxn modelId="{91202EF1-2446-48A7-9FA5-2037D95BDFB7}" type="presOf" srcId="{BE5C6357-66E7-42EB-8EEB-277DC521776B}" destId="{12610B6D-7A11-4A1D-B553-3BD6CB867212}" srcOrd="0" destOrd="0" presId="urn:microsoft.com/office/officeart/2005/8/layout/vList3#14"/>
    <dgm:cxn modelId="{B86EE8F8-911A-4D86-878E-EF1F08356BA1}" srcId="{BE5C6357-66E7-42EB-8EEB-277DC521776B}" destId="{BAE40E5D-0689-434D-B6E1-451B611B4742}" srcOrd="0" destOrd="0" parTransId="{3E405FFE-DD5D-4A4A-8C69-1D034876AE02}" sibTransId="{B9FE1190-A856-494D-B056-C3B07A2ECBD9}"/>
    <dgm:cxn modelId="{BB33B960-02B6-4D75-BADB-460CEC4AFAB3}" type="presParOf" srcId="{12610B6D-7A11-4A1D-B553-3BD6CB867212}" destId="{6FE2AEE9-FCBE-480E-9389-F5C98838B8BA}" srcOrd="0" destOrd="0" presId="urn:microsoft.com/office/officeart/2005/8/layout/vList3#14"/>
    <dgm:cxn modelId="{3F362928-0E11-45AA-B275-9A6696549812}" type="presParOf" srcId="{6FE2AEE9-FCBE-480E-9389-F5C98838B8BA}" destId="{C660A3BB-0AC3-4025-8EED-3843292A5EEB}" srcOrd="0" destOrd="0" presId="urn:microsoft.com/office/officeart/2005/8/layout/vList3#14"/>
    <dgm:cxn modelId="{9770B5A9-A079-4BB0-8DA4-3F026F2D8186}" type="presParOf" srcId="{6FE2AEE9-FCBE-480E-9389-F5C98838B8BA}" destId="{C42BCD04-CAF1-406A-AD40-81B51F1EA389}" srcOrd="1" destOrd="0" presId="urn:microsoft.com/office/officeart/2005/8/layout/vList3#1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C4F9AA-B9A0-4233-AB04-B9BF00F6C6A2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32D28BA3-2F5E-4C75-97F5-B765220EA4E8}">
      <dgm:prSet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VÝVOJ HDP EA 17, EU27 A USA 2005 – 2.Q 2013</a:t>
          </a:r>
          <a:endParaRPr lang="cs-CZ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E1D76F-2AD5-4266-A3A4-BCEC12A1609D}" type="parTrans" cxnId="{9571B01E-DE53-4189-B5D1-820A8F9E49D2}">
      <dgm:prSet/>
      <dgm:spPr/>
      <dgm:t>
        <a:bodyPr/>
        <a:lstStyle/>
        <a:p>
          <a:endParaRPr lang="cs-CZ"/>
        </a:p>
      </dgm:t>
    </dgm:pt>
    <dgm:pt modelId="{C8AC5588-CD70-43B0-9E5D-9AD472C64F42}" type="sibTrans" cxnId="{9571B01E-DE53-4189-B5D1-820A8F9E49D2}">
      <dgm:prSet/>
      <dgm:spPr/>
      <dgm:t>
        <a:bodyPr/>
        <a:lstStyle/>
        <a:p>
          <a:endParaRPr lang="cs-CZ"/>
        </a:p>
      </dgm:t>
    </dgm:pt>
    <dgm:pt modelId="{E8E5FF0D-F53D-4FA4-9BC5-D18291B4278F}" type="pres">
      <dgm:prSet presAssocID="{AAC4F9AA-B9A0-4233-AB04-B9BF00F6C6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588B2A-3F7D-4F36-8E53-544B6F25DA56}" type="pres">
      <dgm:prSet presAssocID="{32D28BA3-2F5E-4C75-97F5-B765220EA4E8}" presName="linNode" presStyleCnt="0"/>
      <dgm:spPr/>
      <dgm:t>
        <a:bodyPr/>
        <a:lstStyle/>
        <a:p>
          <a:endParaRPr lang="cs-CZ"/>
        </a:p>
      </dgm:t>
    </dgm:pt>
    <dgm:pt modelId="{14F1427B-4B4F-4331-A1B6-1A23873CCDA9}" type="pres">
      <dgm:prSet presAssocID="{32D28BA3-2F5E-4C75-97F5-B765220EA4E8}" presName="parentText" presStyleLbl="node1" presStyleIdx="0" presStyleCnt="1" custScaleX="23513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571B01E-DE53-4189-B5D1-820A8F9E49D2}" srcId="{AAC4F9AA-B9A0-4233-AB04-B9BF00F6C6A2}" destId="{32D28BA3-2F5E-4C75-97F5-B765220EA4E8}" srcOrd="0" destOrd="0" parTransId="{E0E1D76F-2AD5-4266-A3A4-BCEC12A1609D}" sibTransId="{C8AC5588-CD70-43B0-9E5D-9AD472C64F42}"/>
    <dgm:cxn modelId="{5DA68035-BC82-4922-B14E-569489B76D89}" type="presOf" srcId="{32D28BA3-2F5E-4C75-97F5-B765220EA4E8}" destId="{14F1427B-4B4F-4331-A1B6-1A23873CCDA9}" srcOrd="0" destOrd="0" presId="urn:microsoft.com/office/officeart/2005/8/layout/vList5"/>
    <dgm:cxn modelId="{0E7C2285-A0AF-49EE-A689-D969944414D7}" type="presOf" srcId="{AAC4F9AA-B9A0-4233-AB04-B9BF00F6C6A2}" destId="{E8E5FF0D-F53D-4FA4-9BC5-D18291B4278F}" srcOrd="0" destOrd="0" presId="urn:microsoft.com/office/officeart/2005/8/layout/vList5"/>
    <dgm:cxn modelId="{319DEC5E-7FD5-4082-9664-C3BE3CA93084}" type="presParOf" srcId="{E8E5FF0D-F53D-4FA4-9BC5-D18291B4278F}" destId="{64588B2A-3F7D-4F36-8E53-544B6F25DA56}" srcOrd="0" destOrd="0" presId="urn:microsoft.com/office/officeart/2005/8/layout/vList5"/>
    <dgm:cxn modelId="{EB7BD2D6-3565-4881-B2F4-87F816CB7482}" type="presParOf" srcId="{64588B2A-3F7D-4F36-8E53-544B6F25DA56}" destId="{14F1427B-4B4F-4331-A1B6-1A23873CCD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C4F9AA-B9A0-4233-AB04-B9BF00F6C6A2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32D28BA3-2F5E-4C75-97F5-B765220EA4E8}">
      <dgm:prSet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VÝVOJ HDP ZEMÍ EU27 VE II. ČTVRTLETÍ 2013</a:t>
          </a:r>
          <a:endParaRPr lang="cs-CZ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E1D76F-2AD5-4266-A3A4-BCEC12A1609D}" type="parTrans" cxnId="{9571B01E-DE53-4189-B5D1-820A8F9E49D2}">
      <dgm:prSet/>
      <dgm:spPr/>
      <dgm:t>
        <a:bodyPr/>
        <a:lstStyle/>
        <a:p>
          <a:endParaRPr lang="cs-CZ"/>
        </a:p>
      </dgm:t>
    </dgm:pt>
    <dgm:pt modelId="{C8AC5588-CD70-43B0-9E5D-9AD472C64F42}" type="sibTrans" cxnId="{9571B01E-DE53-4189-B5D1-820A8F9E49D2}">
      <dgm:prSet/>
      <dgm:spPr/>
      <dgm:t>
        <a:bodyPr/>
        <a:lstStyle/>
        <a:p>
          <a:endParaRPr lang="cs-CZ"/>
        </a:p>
      </dgm:t>
    </dgm:pt>
    <dgm:pt modelId="{E8E5FF0D-F53D-4FA4-9BC5-D18291B4278F}" type="pres">
      <dgm:prSet presAssocID="{AAC4F9AA-B9A0-4233-AB04-B9BF00F6C6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588B2A-3F7D-4F36-8E53-544B6F25DA56}" type="pres">
      <dgm:prSet presAssocID="{32D28BA3-2F5E-4C75-97F5-B765220EA4E8}" presName="linNode" presStyleCnt="0"/>
      <dgm:spPr/>
      <dgm:t>
        <a:bodyPr/>
        <a:lstStyle/>
        <a:p>
          <a:endParaRPr lang="cs-CZ"/>
        </a:p>
      </dgm:t>
    </dgm:pt>
    <dgm:pt modelId="{14F1427B-4B4F-4331-A1B6-1A23873CCDA9}" type="pres">
      <dgm:prSet presAssocID="{32D28BA3-2F5E-4C75-97F5-B765220EA4E8}" presName="parentText" presStyleLbl="node1" presStyleIdx="0" presStyleCnt="1" custScaleX="23513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02EA3F4-7C8C-4C9F-B3E1-2D87EB374DB9}" type="presOf" srcId="{32D28BA3-2F5E-4C75-97F5-B765220EA4E8}" destId="{14F1427B-4B4F-4331-A1B6-1A23873CCDA9}" srcOrd="0" destOrd="0" presId="urn:microsoft.com/office/officeart/2005/8/layout/vList5"/>
    <dgm:cxn modelId="{9571B01E-DE53-4189-B5D1-820A8F9E49D2}" srcId="{AAC4F9AA-B9A0-4233-AB04-B9BF00F6C6A2}" destId="{32D28BA3-2F5E-4C75-97F5-B765220EA4E8}" srcOrd="0" destOrd="0" parTransId="{E0E1D76F-2AD5-4266-A3A4-BCEC12A1609D}" sibTransId="{C8AC5588-CD70-43B0-9E5D-9AD472C64F42}"/>
    <dgm:cxn modelId="{0863A019-3235-4A44-B98C-B0BCBC66A333}" type="presOf" srcId="{AAC4F9AA-B9A0-4233-AB04-B9BF00F6C6A2}" destId="{E8E5FF0D-F53D-4FA4-9BC5-D18291B4278F}" srcOrd="0" destOrd="0" presId="urn:microsoft.com/office/officeart/2005/8/layout/vList5"/>
    <dgm:cxn modelId="{BE6324BC-9D8E-4135-B732-A45877752BA3}" type="presParOf" srcId="{E8E5FF0D-F53D-4FA4-9BC5-D18291B4278F}" destId="{64588B2A-3F7D-4F36-8E53-544B6F25DA56}" srcOrd="0" destOrd="0" presId="urn:microsoft.com/office/officeart/2005/8/layout/vList5"/>
    <dgm:cxn modelId="{F97F2030-0D0F-402F-B39E-A7EBEA77B6F8}" type="presParOf" srcId="{64588B2A-3F7D-4F36-8E53-544B6F25DA56}" destId="{14F1427B-4B4F-4331-A1B6-1A23873CCD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C4F9AA-B9A0-4233-AB04-B9BF00F6C6A2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32D28BA3-2F5E-4C75-97F5-B765220EA4E8}">
      <dgm:prSet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SALDO VLÁDNÍCH SEKTORŮ STÁTŮ V EU</a:t>
          </a:r>
          <a:endParaRPr lang="cs-CZ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E1D76F-2AD5-4266-A3A4-BCEC12A1609D}" type="parTrans" cxnId="{9571B01E-DE53-4189-B5D1-820A8F9E49D2}">
      <dgm:prSet/>
      <dgm:spPr/>
      <dgm:t>
        <a:bodyPr/>
        <a:lstStyle/>
        <a:p>
          <a:endParaRPr lang="cs-CZ"/>
        </a:p>
      </dgm:t>
    </dgm:pt>
    <dgm:pt modelId="{C8AC5588-CD70-43B0-9E5D-9AD472C64F42}" type="sibTrans" cxnId="{9571B01E-DE53-4189-B5D1-820A8F9E49D2}">
      <dgm:prSet/>
      <dgm:spPr/>
      <dgm:t>
        <a:bodyPr/>
        <a:lstStyle/>
        <a:p>
          <a:endParaRPr lang="cs-CZ"/>
        </a:p>
      </dgm:t>
    </dgm:pt>
    <dgm:pt modelId="{E8E5FF0D-F53D-4FA4-9BC5-D18291B4278F}" type="pres">
      <dgm:prSet presAssocID="{AAC4F9AA-B9A0-4233-AB04-B9BF00F6C6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588B2A-3F7D-4F36-8E53-544B6F25DA56}" type="pres">
      <dgm:prSet presAssocID="{32D28BA3-2F5E-4C75-97F5-B765220EA4E8}" presName="linNode" presStyleCnt="0"/>
      <dgm:spPr/>
      <dgm:t>
        <a:bodyPr/>
        <a:lstStyle/>
        <a:p>
          <a:endParaRPr lang="cs-CZ"/>
        </a:p>
      </dgm:t>
    </dgm:pt>
    <dgm:pt modelId="{14F1427B-4B4F-4331-A1B6-1A23873CCDA9}" type="pres">
      <dgm:prSet presAssocID="{32D28BA3-2F5E-4C75-97F5-B765220EA4E8}" presName="parentText" presStyleLbl="node1" presStyleIdx="0" presStyleCnt="1" custScaleX="23513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A8CAFD5-AFDF-432C-90FD-17296E404F0E}" type="presOf" srcId="{32D28BA3-2F5E-4C75-97F5-B765220EA4E8}" destId="{14F1427B-4B4F-4331-A1B6-1A23873CCDA9}" srcOrd="0" destOrd="0" presId="urn:microsoft.com/office/officeart/2005/8/layout/vList5"/>
    <dgm:cxn modelId="{A4112711-BD28-4B32-965C-E96763D37BC7}" type="presOf" srcId="{AAC4F9AA-B9A0-4233-AB04-B9BF00F6C6A2}" destId="{E8E5FF0D-F53D-4FA4-9BC5-D18291B4278F}" srcOrd="0" destOrd="0" presId="urn:microsoft.com/office/officeart/2005/8/layout/vList5"/>
    <dgm:cxn modelId="{9571B01E-DE53-4189-B5D1-820A8F9E49D2}" srcId="{AAC4F9AA-B9A0-4233-AB04-B9BF00F6C6A2}" destId="{32D28BA3-2F5E-4C75-97F5-B765220EA4E8}" srcOrd="0" destOrd="0" parTransId="{E0E1D76F-2AD5-4266-A3A4-BCEC12A1609D}" sibTransId="{C8AC5588-CD70-43B0-9E5D-9AD472C64F42}"/>
    <dgm:cxn modelId="{8C7344F3-C692-48CE-BDE2-6D6C0BDBF762}" type="presParOf" srcId="{E8E5FF0D-F53D-4FA4-9BC5-D18291B4278F}" destId="{64588B2A-3F7D-4F36-8E53-544B6F25DA56}" srcOrd="0" destOrd="0" presId="urn:microsoft.com/office/officeart/2005/8/layout/vList5"/>
    <dgm:cxn modelId="{756CCF06-3940-47CB-8DB7-8B932A19DB94}" type="presParOf" srcId="{64588B2A-3F7D-4F36-8E53-544B6F25DA56}" destId="{14F1427B-4B4F-4331-A1B6-1A23873CCD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C4F9AA-B9A0-4233-AB04-B9BF00F6C6A2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32D28BA3-2F5E-4C75-97F5-B765220EA4E8}">
      <dgm:prSet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DLUHY VLÁDNÍCH SEKTORŮ STÁTŮ EU</a:t>
          </a:r>
          <a:endParaRPr lang="cs-CZ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E1D76F-2AD5-4266-A3A4-BCEC12A1609D}" type="parTrans" cxnId="{9571B01E-DE53-4189-B5D1-820A8F9E49D2}">
      <dgm:prSet/>
      <dgm:spPr/>
      <dgm:t>
        <a:bodyPr/>
        <a:lstStyle/>
        <a:p>
          <a:endParaRPr lang="cs-CZ"/>
        </a:p>
      </dgm:t>
    </dgm:pt>
    <dgm:pt modelId="{C8AC5588-CD70-43B0-9E5D-9AD472C64F42}" type="sibTrans" cxnId="{9571B01E-DE53-4189-B5D1-820A8F9E49D2}">
      <dgm:prSet/>
      <dgm:spPr/>
      <dgm:t>
        <a:bodyPr/>
        <a:lstStyle/>
        <a:p>
          <a:endParaRPr lang="cs-CZ"/>
        </a:p>
      </dgm:t>
    </dgm:pt>
    <dgm:pt modelId="{E8E5FF0D-F53D-4FA4-9BC5-D18291B4278F}" type="pres">
      <dgm:prSet presAssocID="{AAC4F9AA-B9A0-4233-AB04-B9BF00F6C6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588B2A-3F7D-4F36-8E53-544B6F25DA56}" type="pres">
      <dgm:prSet presAssocID="{32D28BA3-2F5E-4C75-97F5-B765220EA4E8}" presName="linNode" presStyleCnt="0"/>
      <dgm:spPr/>
      <dgm:t>
        <a:bodyPr/>
        <a:lstStyle/>
        <a:p>
          <a:endParaRPr lang="cs-CZ"/>
        </a:p>
      </dgm:t>
    </dgm:pt>
    <dgm:pt modelId="{14F1427B-4B4F-4331-A1B6-1A23873CCDA9}" type="pres">
      <dgm:prSet presAssocID="{32D28BA3-2F5E-4C75-97F5-B765220EA4E8}" presName="parentText" presStyleLbl="node1" presStyleIdx="0" presStyleCnt="1" custScaleX="23513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0785A71-1BF3-4BA8-91DB-8E38EF857A6C}" type="presOf" srcId="{AAC4F9AA-B9A0-4233-AB04-B9BF00F6C6A2}" destId="{E8E5FF0D-F53D-4FA4-9BC5-D18291B4278F}" srcOrd="0" destOrd="0" presId="urn:microsoft.com/office/officeart/2005/8/layout/vList5"/>
    <dgm:cxn modelId="{9571B01E-DE53-4189-B5D1-820A8F9E49D2}" srcId="{AAC4F9AA-B9A0-4233-AB04-B9BF00F6C6A2}" destId="{32D28BA3-2F5E-4C75-97F5-B765220EA4E8}" srcOrd="0" destOrd="0" parTransId="{E0E1D76F-2AD5-4266-A3A4-BCEC12A1609D}" sibTransId="{C8AC5588-CD70-43B0-9E5D-9AD472C64F42}"/>
    <dgm:cxn modelId="{3FA78341-6926-4200-9599-ED69A4CDB3AB}" type="presOf" srcId="{32D28BA3-2F5E-4C75-97F5-B765220EA4E8}" destId="{14F1427B-4B4F-4331-A1B6-1A23873CCDA9}" srcOrd="0" destOrd="0" presId="urn:microsoft.com/office/officeart/2005/8/layout/vList5"/>
    <dgm:cxn modelId="{D50A7B61-CFFC-47C4-B941-755CC2DCD6C8}" type="presParOf" srcId="{E8E5FF0D-F53D-4FA4-9BC5-D18291B4278F}" destId="{64588B2A-3F7D-4F36-8E53-544B6F25DA56}" srcOrd="0" destOrd="0" presId="urn:microsoft.com/office/officeart/2005/8/layout/vList5"/>
    <dgm:cxn modelId="{24AB311D-C63A-42EA-A6B6-FC4D071A056D}" type="presParOf" srcId="{64588B2A-3F7D-4F36-8E53-544B6F25DA56}" destId="{14F1427B-4B4F-4331-A1B6-1A23873CCD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C4F9AA-B9A0-4233-AB04-B9BF00F6C6A2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32D28BA3-2F5E-4C75-97F5-B765220EA4E8}">
      <dgm:prSet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cs-CZ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NEZAMĚSTNANOSTI V </a:t>
          </a:r>
          <a:r>
            <a:rPr lang="cs-CZ" b="1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EU V ČERVENCI 2013</a:t>
          </a:r>
          <a:endParaRPr lang="cs-CZ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E1D76F-2AD5-4266-A3A4-BCEC12A1609D}" type="parTrans" cxnId="{9571B01E-DE53-4189-B5D1-820A8F9E49D2}">
      <dgm:prSet/>
      <dgm:spPr/>
      <dgm:t>
        <a:bodyPr/>
        <a:lstStyle/>
        <a:p>
          <a:endParaRPr lang="cs-CZ"/>
        </a:p>
      </dgm:t>
    </dgm:pt>
    <dgm:pt modelId="{C8AC5588-CD70-43B0-9E5D-9AD472C64F42}" type="sibTrans" cxnId="{9571B01E-DE53-4189-B5D1-820A8F9E49D2}">
      <dgm:prSet/>
      <dgm:spPr/>
      <dgm:t>
        <a:bodyPr/>
        <a:lstStyle/>
        <a:p>
          <a:endParaRPr lang="cs-CZ"/>
        </a:p>
      </dgm:t>
    </dgm:pt>
    <dgm:pt modelId="{E8E5FF0D-F53D-4FA4-9BC5-D18291B4278F}" type="pres">
      <dgm:prSet presAssocID="{AAC4F9AA-B9A0-4233-AB04-B9BF00F6C6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588B2A-3F7D-4F36-8E53-544B6F25DA56}" type="pres">
      <dgm:prSet presAssocID="{32D28BA3-2F5E-4C75-97F5-B765220EA4E8}" presName="linNode" presStyleCnt="0"/>
      <dgm:spPr/>
      <dgm:t>
        <a:bodyPr/>
        <a:lstStyle/>
        <a:p>
          <a:endParaRPr lang="cs-CZ"/>
        </a:p>
      </dgm:t>
    </dgm:pt>
    <dgm:pt modelId="{14F1427B-4B4F-4331-A1B6-1A23873CCDA9}" type="pres">
      <dgm:prSet presAssocID="{32D28BA3-2F5E-4C75-97F5-B765220EA4E8}" presName="parentText" presStyleLbl="node1" presStyleIdx="0" presStyleCnt="1" custScaleX="23513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571B01E-DE53-4189-B5D1-820A8F9E49D2}" srcId="{AAC4F9AA-B9A0-4233-AB04-B9BF00F6C6A2}" destId="{32D28BA3-2F5E-4C75-97F5-B765220EA4E8}" srcOrd="0" destOrd="0" parTransId="{E0E1D76F-2AD5-4266-A3A4-BCEC12A1609D}" sibTransId="{C8AC5588-CD70-43B0-9E5D-9AD472C64F42}"/>
    <dgm:cxn modelId="{3DA0EF1F-0FF7-4698-A551-6C9F923F2422}" type="presOf" srcId="{32D28BA3-2F5E-4C75-97F5-B765220EA4E8}" destId="{14F1427B-4B4F-4331-A1B6-1A23873CCDA9}" srcOrd="0" destOrd="0" presId="urn:microsoft.com/office/officeart/2005/8/layout/vList5"/>
    <dgm:cxn modelId="{9A6DF66A-0EC3-413A-AC9C-ACA0E882E634}" type="presOf" srcId="{AAC4F9AA-B9A0-4233-AB04-B9BF00F6C6A2}" destId="{E8E5FF0D-F53D-4FA4-9BC5-D18291B4278F}" srcOrd="0" destOrd="0" presId="urn:microsoft.com/office/officeart/2005/8/layout/vList5"/>
    <dgm:cxn modelId="{BA64E0F0-3A52-48AC-BA8B-81582358418E}" type="presParOf" srcId="{E8E5FF0D-F53D-4FA4-9BC5-D18291B4278F}" destId="{64588B2A-3F7D-4F36-8E53-544B6F25DA56}" srcOrd="0" destOrd="0" presId="urn:microsoft.com/office/officeart/2005/8/layout/vList5"/>
    <dgm:cxn modelId="{82B18884-E523-46C3-86B7-7030D1E316A4}" type="presParOf" srcId="{64588B2A-3F7D-4F36-8E53-544B6F25DA56}" destId="{14F1427B-4B4F-4331-A1B6-1A23873CCD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BCD04-CAF1-406A-AD40-81B51F1EA389}">
      <dsp:nvSpPr>
        <dsp:cNvPr id="0" name=""/>
        <dsp:cNvSpPr/>
      </dsp:nvSpPr>
      <dsp:spPr>
        <a:xfrm rot="10800000">
          <a:off x="2297429" y="1897379"/>
          <a:ext cx="6080760" cy="306324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0804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Hospodaření veřejných rozpočtů, </a:t>
          </a:r>
          <a:r>
            <a:rPr lang="cs-CZ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daňové příjmy a moderní finanční řízení</a:t>
          </a:r>
          <a:endParaRPr lang="cs-CZ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063239" y="1897379"/>
        <a:ext cx="5314950" cy="3063240"/>
      </dsp:txXfrm>
    </dsp:sp>
    <dsp:sp modelId="{C660A3BB-0AC3-4025-8EED-3843292A5EEB}">
      <dsp:nvSpPr>
        <dsp:cNvPr id="0" name=""/>
        <dsp:cNvSpPr/>
      </dsp:nvSpPr>
      <dsp:spPr>
        <a:xfrm>
          <a:off x="765809" y="1897379"/>
          <a:ext cx="3063240" cy="30632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1427B-4B4F-4331-A1B6-1A23873CCDA9}">
      <dsp:nvSpPr>
        <dsp:cNvPr id="0" name=""/>
        <dsp:cNvSpPr/>
      </dsp:nvSpPr>
      <dsp:spPr>
        <a:xfrm>
          <a:off x="666803" y="409"/>
          <a:ext cx="7353192" cy="8373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TRANSAKCE VLÁDNÍHO SEKTORU </a:t>
          </a:r>
          <a:r>
            <a:rPr lang="cs-CZ" sz="30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ZEMÍ </a:t>
          </a:r>
          <a:r>
            <a:rPr lang="cs-CZ" sz="30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EU V ROCE </a:t>
          </a:r>
          <a:r>
            <a:rPr lang="cs-CZ" sz="30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2012 </a:t>
          </a:r>
          <a:r>
            <a:rPr lang="cs-CZ" sz="30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 </a:t>
          </a:r>
          <a:r>
            <a:rPr lang="en-US" sz="30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 HDP</a:t>
          </a:r>
          <a:endParaRPr lang="cs-CZ" sz="2500" b="1" kern="1200" baseline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7681" y="41287"/>
        <a:ext cx="7271436" cy="7556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1427B-4B4F-4331-A1B6-1A23873CCDA9}">
      <dsp:nvSpPr>
        <dsp:cNvPr id="0" name=""/>
        <dsp:cNvSpPr/>
      </dsp:nvSpPr>
      <dsp:spPr>
        <a:xfrm>
          <a:off x="666803" y="0"/>
          <a:ext cx="7353192" cy="8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GLOBÁLNÍ SROVNÁNÍ PRŮMĚRNÉ VÝŠE MEZD</a:t>
          </a:r>
          <a:endParaRPr lang="cs-CZ" sz="28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7721" y="40918"/>
        <a:ext cx="7271356" cy="75636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A6FEC-4C78-4FAC-B094-280F71247AF7}">
      <dsp:nvSpPr>
        <dsp:cNvPr id="0" name=""/>
        <dsp:cNvSpPr/>
      </dsp:nvSpPr>
      <dsp:spPr>
        <a:xfrm>
          <a:off x="971599" y="409"/>
          <a:ext cx="7200801" cy="8373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SHRNUTÍ STAVU VEŘEJNÝCH FINANCÍ EU</a:t>
          </a:r>
          <a:endParaRPr lang="cs-CZ" sz="30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12477" y="41287"/>
        <a:ext cx="7119045" cy="7556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05C5-5225-4039-8982-33CF5F14669F}">
      <dsp:nvSpPr>
        <dsp:cNvPr id="0" name=""/>
        <dsp:cNvSpPr/>
      </dsp:nvSpPr>
      <dsp:spPr>
        <a:xfrm rot="10800000">
          <a:off x="1758408" y="366"/>
          <a:ext cx="5776722" cy="121347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5111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Evropa stárne (je nestarší na světě) výdaje na péči o seniory a nemocné (i díky novým technologiím) radikálně roste nejvíce to pociťuje Itálie a Řecko. </a:t>
          </a:r>
          <a:r>
            <a:rPr lang="cs-CZ" sz="1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Naopak Německo zatím dovede situaci zvládat. </a:t>
          </a:r>
          <a:endParaRPr lang="cs-CZ" sz="17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061778" y="366"/>
        <a:ext cx="5473352" cy="1213479"/>
      </dsp:txXfrm>
    </dsp:sp>
    <dsp:sp modelId="{F7FD1608-B315-4E28-93C5-293CC28EA007}">
      <dsp:nvSpPr>
        <dsp:cNvPr id="0" name=""/>
        <dsp:cNvSpPr/>
      </dsp:nvSpPr>
      <dsp:spPr>
        <a:xfrm>
          <a:off x="1151669" y="366"/>
          <a:ext cx="1213479" cy="12134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013931-9B4E-45F6-9818-C3D248BF6AE1}">
      <dsp:nvSpPr>
        <dsp:cNvPr id="0" name=""/>
        <dsp:cNvSpPr/>
      </dsp:nvSpPr>
      <dsp:spPr>
        <a:xfrm rot="10800000">
          <a:off x="1758408" y="1576078"/>
          <a:ext cx="5776722" cy="121347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5111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VYSOKÁ NEZAMĚSTNANOST </a:t>
          </a:r>
          <a:br>
            <a:rPr lang="cs-CZ" sz="1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1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ŠPANĚLSKO 25,3</a:t>
          </a:r>
          <a:r>
            <a:rPr lang="en-US" sz="1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%, </a:t>
          </a:r>
          <a:r>
            <a:rPr lang="cs-CZ" sz="1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ŘECKO 24,4</a:t>
          </a:r>
          <a:r>
            <a:rPr lang="en-US" sz="1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r>
            <a:rPr lang="cs-CZ" sz="1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PORTUGALSKO 15,9</a:t>
          </a:r>
          <a:r>
            <a:rPr lang="en-US" sz="1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r>
            <a:rPr lang="cs-CZ" sz="1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IRSKO 15</a:t>
          </a:r>
          <a:r>
            <a:rPr lang="en-US" sz="1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r>
            <a:rPr lang="cs-CZ" sz="1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SLOVENSKO 14,2</a:t>
          </a:r>
          <a:r>
            <a:rPr lang="en-US" sz="1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r>
            <a:rPr lang="cs-CZ" sz="1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br>
            <a:rPr lang="cs-CZ" sz="1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1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EXTRÉMNĚ VYSOKÁ NEZAMĚSTNANOST MLADÝCH LIDÍ VE VĚKU DO 24 LET </a:t>
          </a:r>
          <a:endParaRPr lang="cs-CZ" sz="17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061778" y="1576078"/>
        <a:ext cx="5473352" cy="1213479"/>
      </dsp:txXfrm>
    </dsp:sp>
    <dsp:sp modelId="{4859F37C-E718-47F8-8553-5AF9B64B8117}">
      <dsp:nvSpPr>
        <dsp:cNvPr id="0" name=""/>
        <dsp:cNvSpPr/>
      </dsp:nvSpPr>
      <dsp:spPr>
        <a:xfrm>
          <a:off x="1151669" y="1576078"/>
          <a:ext cx="1213479" cy="121347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57B84B9-ED66-4BB1-A27A-E53468592348}">
      <dsp:nvSpPr>
        <dsp:cNvPr id="0" name=""/>
        <dsp:cNvSpPr/>
      </dsp:nvSpPr>
      <dsp:spPr>
        <a:xfrm rot="10800000">
          <a:off x="1758408" y="3151791"/>
          <a:ext cx="5776722" cy="121347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511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 EUROZÓNĚ JE  17 ZEMÍ, Z TOHO JEN 4 MAJÍ DLUH VEŘEJNÝCH ROZPOČTŮ NIŽŠÍ NEŽLI 50</a:t>
          </a:r>
          <a:r>
            <a:rPr lang="en-US" sz="2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r>
            <a:rPr lang="cs-CZ" sz="2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HDP! </a:t>
          </a:r>
        </a:p>
      </dsp:txBody>
      <dsp:txXfrm rot="10800000">
        <a:off x="2061778" y="3151791"/>
        <a:ext cx="5473352" cy="1213479"/>
      </dsp:txXfrm>
    </dsp:sp>
    <dsp:sp modelId="{708C101D-9930-4DE6-A87D-DFFF2B89EA32}">
      <dsp:nvSpPr>
        <dsp:cNvPr id="0" name=""/>
        <dsp:cNvSpPr/>
      </dsp:nvSpPr>
      <dsp:spPr>
        <a:xfrm>
          <a:off x="1151669" y="3151791"/>
          <a:ext cx="1213479" cy="121347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A6FEC-4C78-4FAC-B094-280F71247AF7}">
      <dsp:nvSpPr>
        <dsp:cNvPr id="0" name=""/>
        <dsp:cNvSpPr/>
      </dsp:nvSpPr>
      <dsp:spPr>
        <a:xfrm>
          <a:off x="971599" y="409"/>
          <a:ext cx="7200801" cy="8373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SHRNUTÍ STAVU VEŘEJNÝCH FINANCÍ EU</a:t>
          </a:r>
          <a:endParaRPr lang="cs-CZ" sz="30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12477" y="41287"/>
        <a:ext cx="7119045" cy="75562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05C5-5225-4039-8982-33CF5F14669F}">
      <dsp:nvSpPr>
        <dsp:cNvPr id="0" name=""/>
        <dsp:cNvSpPr/>
      </dsp:nvSpPr>
      <dsp:spPr>
        <a:xfrm rot="10800000">
          <a:off x="1758408" y="366"/>
          <a:ext cx="5776722" cy="121347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5111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Ekonomika eurozóny </a:t>
          </a:r>
          <a:r>
            <a:rPr lang="cs-CZ" sz="2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mírně stoupá o </a:t>
          </a:r>
          <a:r>
            <a:rPr lang="cs-CZ" sz="2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0,2</a:t>
          </a:r>
          <a:r>
            <a:rPr lang="en-US" sz="2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r>
            <a:rPr lang="cs-CZ" sz="2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čtvrtletně, naopak nejlepší výsledky dokazuje Německo růst o 0,5</a:t>
          </a:r>
          <a:r>
            <a:rPr lang="en-US" sz="2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cs-CZ" sz="2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061778" y="366"/>
        <a:ext cx="5473352" cy="1213479"/>
      </dsp:txXfrm>
    </dsp:sp>
    <dsp:sp modelId="{F7FD1608-B315-4E28-93C5-293CC28EA007}">
      <dsp:nvSpPr>
        <dsp:cNvPr id="0" name=""/>
        <dsp:cNvSpPr/>
      </dsp:nvSpPr>
      <dsp:spPr>
        <a:xfrm>
          <a:off x="1151669" y="366"/>
          <a:ext cx="1213479" cy="121347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013931-9B4E-45F6-9818-C3D248BF6AE1}">
      <dsp:nvSpPr>
        <dsp:cNvPr id="0" name=""/>
        <dsp:cNvSpPr/>
      </dsp:nvSpPr>
      <dsp:spPr>
        <a:xfrm rot="10800000">
          <a:off x="1758408" y="1576078"/>
          <a:ext cx="5776722" cy="121347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511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Evropsk</a:t>
          </a:r>
          <a:r>
            <a:rPr lang="cs-CZ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 ekonomika včetně české, slovenské a podobně je prudce závislá na automobilovém průmyslu. Škoda – auto a.s. tvoří až jednu třetinu HDP v ČR!</a:t>
          </a:r>
          <a:endParaRPr lang="cs-CZ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061778" y="1576078"/>
        <a:ext cx="5473352" cy="1213479"/>
      </dsp:txXfrm>
    </dsp:sp>
    <dsp:sp modelId="{4859F37C-E718-47F8-8553-5AF9B64B8117}">
      <dsp:nvSpPr>
        <dsp:cNvPr id="0" name=""/>
        <dsp:cNvSpPr/>
      </dsp:nvSpPr>
      <dsp:spPr>
        <a:xfrm>
          <a:off x="1151669" y="1576078"/>
          <a:ext cx="1213479" cy="121347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57B84B9-ED66-4BB1-A27A-E53468592348}">
      <dsp:nvSpPr>
        <dsp:cNvPr id="0" name=""/>
        <dsp:cNvSpPr/>
      </dsp:nvSpPr>
      <dsp:spPr>
        <a:xfrm rot="10800000">
          <a:off x="1758408" y="3151791"/>
          <a:ext cx="5776722" cy="121347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511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Prakticky celá Evropa hospodaří ve veřejných financích na dluh, dostává se tak do spletité sítě dluhové služby</a:t>
          </a:r>
        </a:p>
      </dsp:txBody>
      <dsp:txXfrm rot="10800000">
        <a:off x="2061778" y="3151791"/>
        <a:ext cx="5473352" cy="1213479"/>
      </dsp:txXfrm>
    </dsp:sp>
    <dsp:sp modelId="{708C101D-9930-4DE6-A87D-DFFF2B89EA32}">
      <dsp:nvSpPr>
        <dsp:cNvPr id="0" name=""/>
        <dsp:cNvSpPr/>
      </dsp:nvSpPr>
      <dsp:spPr>
        <a:xfrm>
          <a:off x="1151669" y="3151791"/>
          <a:ext cx="1213479" cy="121347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BCD04-CAF1-406A-AD40-81B51F1EA389}">
      <dsp:nvSpPr>
        <dsp:cNvPr id="0" name=""/>
        <dsp:cNvSpPr/>
      </dsp:nvSpPr>
      <dsp:spPr>
        <a:xfrm rot="10800000">
          <a:off x="2297429" y="946070"/>
          <a:ext cx="6080760" cy="306324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0804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PŘEHLED HOSPODAŘENÍ ČESKÉ REPUBLIKY</a:t>
          </a:r>
          <a:endParaRPr lang="cs-CZ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063239" y="946070"/>
        <a:ext cx="5314950" cy="3063240"/>
      </dsp:txXfrm>
    </dsp:sp>
    <dsp:sp modelId="{C660A3BB-0AC3-4025-8EED-3843292A5EEB}">
      <dsp:nvSpPr>
        <dsp:cNvPr id="0" name=""/>
        <dsp:cNvSpPr/>
      </dsp:nvSpPr>
      <dsp:spPr>
        <a:xfrm>
          <a:off x="765809" y="946070"/>
          <a:ext cx="3063240" cy="30632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1427B-4B4F-4331-A1B6-1A23873CCDA9}">
      <dsp:nvSpPr>
        <dsp:cNvPr id="0" name=""/>
        <dsp:cNvSpPr/>
      </dsp:nvSpPr>
      <dsp:spPr>
        <a:xfrm>
          <a:off x="666803" y="0"/>
          <a:ext cx="7353192" cy="8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VÝVOJ HOSPODAŘENÍ STÁTNÍHO ROZPOČTU</a:t>
          </a:r>
          <a:endParaRPr lang="cs-CZ" sz="30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7721" y="40918"/>
        <a:ext cx="7271356" cy="75636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A6FEC-4C78-4FAC-B094-280F71247AF7}">
      <dsp:nvSpPr>
        <dsp:cNvPr id="0" name=""/>
        <dsp:cNvSpPr/>
      </dsp:nvSpPr>
      <dsp:spPr>
        <a:xfrm>
          <a:off x="971599" y="409"/>
          <a:ext cx="7200801" cy="8373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NEJNOVĚJŠÍ EKONOMICKÉ ÚDAJE ČR </a:t>
          </a:r>
          <a:br>
            <a:rPr lang="cs-CZ" sz="28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28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PODLE ČSÚ </a:t>
          </a:r>
          <a:r>
            <a:rPr lang="cs-CZ" sz="28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SRPEN </a:t>
          </a:r>
          <a:r>
            <a:rPr lang="cs-CZ" sz="28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2013</a:t>
          </a:r>
          <a:endParaRPr lang="cs-CZ" sz="28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12477" y="41287"/>
        <a:ext cx="7119045" cy="75562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3455F-0BEA-423A-97E5-7D689E0B024F}">
      <dsp:nvSpPr>
        <dsp:cNvPr id="0" name=""/>
        <dsp:cNvSpPr/>
      </dsp:nvSpPr>
      <dsp:spPr>
        <a:xfrm>
          <a:off x="0" y="498474"/>
          <a:ext cx="2714624" cy="1628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INFLACE </a:t>
          </a:r>
          <a:r>
            <a:rPr lang="cs-CZ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2,2</a:t>
          </a: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cs-CZ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98474"/>
        <a:ext cx="2714624" cy="1628775"/>
      </dsp:txXfrm>
    </dsp:sp>
    <dsp:sp modelId="{BB5F7945-E438-4E3B-9C83-BC450D787945}">
      <dsp:nvSpPr>
        <dsp:cNvPr id="0" name=""/>
        <dsp:cNvSpPr/>
      </dsp:nvSpPr>
      <dsp:spPr>
        <a:xfrm>
          <a:off x="2986087" y="498474"/>
          <a:ext cx="2714624" cy="1628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PRŮMYSLOVÁ VÝROBA</a:t>
          </a:r>
          <a:br>
            <a:rPr lang="cs-CZ" sz="3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3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-5,3</a:t>
          </a:r>
          <a:r>
            <a:rPr lang="en-US" sz="3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cs-CZ" sz="32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86087" y="498474"/>
        <a:ext cx="2714624" cy="1628775"/>
      </dsp:txXfrm>
    </dsp:sp>
    <dsp:sp modelId="{B196D8C9-A562-4E96-8019-FF62923E3064}">
      <dsp:nvSpPr>
        <dsp:cNvPr id="0" name=""/>
        <dsp:cNvSpPr/>
      </dsp:nvSpPr>
      <dsp:spPr>
        <a:xfrm>
          <a:off x="5972175" y="498474"/>
          <a:ext cx="2714624" cy="1628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STAVEBNÍ VÝROBA</a:t>
          </a:r>
          <a:br>
            <a:rPr lang="cs-CZ" sz="3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3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en-US" sz="3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cs-CZ" sz="3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11,1</a:t>
          </a:r>
          <a:r>
            <a:rPr lang="en-US" sz="3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cs-CZ" sz="36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72175" y="498474"/>
        <a:ext cx="2714624" cy="1628775"/>
      </dsp:txXfrm>
    </dsp:sp>
    <dsp:sp modelId="{BB2A4136-67A7-4257-92BF-761662EA097E}">
      <dsp:nvSpPr>
        <dsp:cNvPr id="0" name=""/>
        <dsp:cNvSpPr/>
      </dsp:nvSpPr>
      <dsp:spPr>
        <a:xfrm>
          <a:off x="0" y="2398712"/>
          <a:ext cx="2714624" cy="1628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</a:t>
          </a:r>
          <a:r>
            <a:rPr lang="cs-CZ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ŮMĚRNÁ MZDA</a:t>
          </a:r>
          <a:br>
            <a:rPr lang="cs-CZ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cs-CZ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-2</a:t>
          </a: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cs-CZ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cs-CZ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398712"/>
        <a:ext cx="2714624" cy="1628775"/>
      </dsp:txXfrm>
    </dsp:sp>
    <dsp:sp modelId="{44945F58-5E1D-401C-89D4-914D70CEC457}">
      <dsp:nvSpPr>
        <dsp:cNvPr id="0" name=""/>
        <dsp:cNvSpPr/>
      </dsp:nvSpPr>
      <dsp:spPr>
        <a:xfrm>
          <a:off x="2986087" y="2398712"/>
          <a:ext cx="2714624" cy="1628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</a:t>
          </a:r>
          <a:r>
            <a:rPr lang="cs-CZ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ZAMĚSTNANOST</a:t>
          </a:r>
          <a:br>
            <a:rPr lang="cs-CZ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7,5</a:t>
          </a: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cs-CZ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86087" y="2398712"/>
        <a:ext cx="2714624" cy="1628775"/>
      </dsp:txXfrm>
    </dsp:sp>
    <dsp:sp modelId="{E0A8D5FF-7C0E-49A4-98AF-852AB4B34D7E}">
      <dsp:nvSpPr>
        <dsp:cNvPr id="0" name=""/>
        <dsp:cNvSpPr/>
      </dsp:nvSpPr>
      <dsp:spPr>
        <a:xfrm>
          <a:off x="5972175" y="2398712"/>
          <a:ext cx="2714624" cy="1628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HDP</a:t>
          </a:r>
          <a:br>
            <a:rPr lang="cs-CZ" sz="4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4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en-US" sz="4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cs-CZ" sz="4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1,3</a:t>
          </a:r>
          <a:r>
            <a:rPr lang="en-US" sz="4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cs-CZ" sz="48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72175" y="2398712"/>
        <a:ext cx="2714624" cy="1628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246CE-CE25-4A3C-85E5-41699947D057}">
      <dsp:nvSpPr>
        <dsp:cNvPr id="0" name=""/>
        <dsp:cNvSpPr/>
      </dsp:nvSpPr>
      <dsp:spPr>
        <a:xfrm>
          <a:off x="0" y="3564163"/>
          <a:ext cx="7344816" cy="11742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PŘEHLED </a:t>
          </a:r>
          <a:r>
            <a:rPr lang="cs-CZ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HOSPODAŘENÍ A FINANCOVÁNÍ </a:t>
          </a:r>
          <a:r>
            <a:rPr lang="cs-CZ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OBCÍ A MĚST ČR  </a:t>
          </a:r>
          <a:endParaRPr lang="cs-CZ" sz="2900" kern="1200" dirty="0"/>
        </a:p>
      </dsp:txBody>
      <dsp:txXfrm>
        <a:off x="0" y="3564163"/>
        <a:ext cx="7344816" cy="1174208"/>
      </dsp:txXfrm>
    </dsp:sp>
    <dsp:sp modelId="{0344CFEB-61F4-4C9B-A889-AC9685E7A822}">
      <dsp:nvSpPr>
        <dsp:cNvPr id="0" name=""/>
        <dsp:cNvSpPr/>
      </dsp:nvSpPr>
      <dsp:spPr>
        <a:xfrm rot="10800000">
          <a:off x="0" y="1789159"/>
          <a:ext cx="7344816" cy="180593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PŘEHLED HOSPODAŘENÍ ČR</a:t>
          </a:r>
          <a:endParaRPr lang="cs-CZ" sz="2900" kern="1200" dirty="0"/>
        </a:p>
      </dsp:txBody>
      <dsp:txXfrm rot="10800000">
        <a:off x="0" y="1789159"/>
        <a:ext cx="7344816" cy="1173440"/>
      </dsp:txXfrm>
    </dsp:sp>
    <dsp:sp modelId="{CFFEC569-809B-441B-9DFD-A95ABDD60B03}">
      <dsp:nvSpPr>
        <dsp:cNvPr id="0" name=""/>
        <dsp:cNvSpPr/>
      </dsp:nvSpPr>
      <dsp:spPr>
        <a:xfrm rot="10800000">
          <a:off x="0" y="840"/>
          <a:ext cx="7344816" cy="180593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PŘEHLED HOSPODAŘENÍ ZEMÍ EU </a:t>
          </a:r>
          <a:endParaRPr lang="cs-CZ" sz="2900" kern="1200" dirty="0"/>
        </a:p>
      </dsp:txBody>
      <dsp:txXfrm rot="10800000">
        <a:off x="0" y="840"/>
        <a:ext cx="7344816" cy="117344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1427B-4B4F-4331-A1B6-1A23873CCDA9}">
      <dsp:nvSpPr>
        <dsp:cNvPr id="0" name=""/>
        <dsp:cNvSpPr/>
      </dsp:nvSpPr>
      <dsp:spPr>
        <a:xfrm>
          <a:off x="666803" y="0"/>
          <a:ext cx="7353192" cy="8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PŘEHLED HOSPODAŘENÍ VLÁD ČR</a:t>
          </a:r>
          <a:endParaRPr lang="cs-CZ" sz="37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7721" y="40918"/>
        <a:ext cx="7271356" cy="75636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1427B-4B4F-4331-A1B6-1A23873CCDA9}">
      <dsp:nvSpPr>
        <dsp:cNvPr id="0" name=""/>
        <dsp:cNvSpPr/>
      </dsp:nvSpPr>
      <dsp:spPr>
        <a:xfrm>
          <a:off x="666803" y="0"/>
          <a:ext cx="7353192" cy="8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POKLADNÍ PLNĚNÍ STÁTNÍHO ROZPOČTU </a:t>
          </a:r>
          <a:br>
            <a:rPr lang="cs-CZ" sz="25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25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 ROCE 2012 V MILIARDÁCH KČ</a:t>
          </a:r>
          <a:endParaRPr lang="cs-CZ" sz="25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7721" y="40918"/>
        <a:ext cx="7271356" cy="75636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1427B-4B4F-4331-A1B6-1A23873CCDA9}">
      <dsp:nvSpPr>
        <dsp:cNvPr id="0" name=""/>
        <dsp:cNvSpPr/>
      </dsp:nvSpPr>
      <dsp:spPr>
        <a:xfrm>
          <a:off x="666803" y="0"/>
          <a:ext cx="7353192" cy="8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VÝVOJ STÁTNÍHO ROZPOČTU A DLUHU </a:t>
          </a:r>
          <a:br>
            <a:rPr lang="cs-CZ" sz="25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25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 ROCE 2012 V MILIONECH KČ</a:t>
          </a:r>
          <a:endParaRPr lang="cs-CZ" sz="25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7721" y="40918"/>
        <a:ext cx="7271356" cy="75636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1427B-4B4F-4331-A1B6-1A23873CCDA9}">
      <dsp:nvSpPr>
        <dsp:cNvPr id="0" name=""/>
        <dsp:cNvSpPr/>
      </dsp:nvSpPr>
      <dsp:spPr>
        <a:xfrm>
          <a:off x="666803" y="409"/>
          <a:ext cx="7353192" cy="8373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SALDO VLÁDNÍCH INSTITUCÍ ČR </a:t>
          </a:r>
          <a:r>
            <a:rPr lang="cs-CZ" sz="25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cs-CZ" sz="25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25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(VLÁDNÍ STATISTIKA ESA 95)</a:t>
          </a:r>
        </a:p>
      </dsp:txBody>
      <dsp:txXfrm>
        <a:off x="707681" y="41287"/>
        <a:ext cx="7271436" cy="75562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1427B-4B4F-4331-A1B6-1A23873CCDA9}">
      <dsp:nvSpPr>
        <dsp:cNvPr id="0" name=""/>
        <dsp:cNvSpPr/>
      </dsp:nvSpPr>
      <dsp:spPr>
        <a:xfrm>
          <a:off x="666803" y="0"/>
          <a:ext cx="7353192" cy="8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TOP 5 VEŘEJNÝCH ROZPOČTŮ PODLE </a:t>
          </a:r>
          <a:br>
            <a:rPr lang="cs-CZ" sz="25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25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MONITORU STÁTNÍ POKLADNY </a:t>
          </a:r>
          <a:r>
            <a:rPr lang="cs-CZ" sz="25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ROK 2012</a:t>
          </a:r>
          <a:endParaRPr lang="cs-CZ" sz="25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7721" y="40918"/>
        <a:ext cx="7271356" cy="75636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1427B-4B4F-4331-A1B6-1A23873CCDA9}">
      <dsp:nvSpPr>
        <dsp:cNvPr id="0" name=""/>
        <dsp:cNvSpPr/>
      </dsp:nvSpPr>
      <dsp:spPr>
        <a:xfrm>
          <a:off x="666803" y="409"/>
          <a:ext cx="7353192" cy="8373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STRUKTURA SALDA VEŘEJNÝCH ROZPOČTŮ </a:t>
          </a:r>
          <a:br>
            <a:rPr lang="cs-CZ" sz="28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28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 mld. Kč</a:t>
          </a:r>
        </a:p>
      </dsp:txBody>
      <dsp:txXfrm>
        <a:off x="707681" y="41287"/>
        <a:ext cx="7271436" cy="75562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1427B-4B4F-4331-A1B6-1A23873CCDA9}">
      <dsp:nvSpPr>
        <dsp:cNvPr id="0" name=""/>
        <dsp:cNvSpPr/>
      </dsp:nvSpPr>
      <dsp:spPr>
        <a:xfrm>
          <a:off x="666803" y="0"/>
          <a:ext cx="7353192" cy="8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VÝDAJE NA DŮCHODY VERSUS SALDO A ODVODY</a:t>
          </a:r>
          <a:endParaRPr lang="cs-CZ" sz="27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7721" y="40918"/>
        <a:ext cx="7271356" cy="75636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1427B-4B4F-4331-A1B6-1A23873CCDA9}">
      <dsp:nvSpPr>
        <dsp:cNvPr id="0" name=""/>
        <dsp:cNvSpPr/>
      </dsp:nvSpPr>
      <dsp:spPr>
        <a:xfrm>
          <a:off x="666803" y="0"/>
          <a:ext cx="7353192" cy="8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Přehled hospodaření státních fondů</a:t>
          </a:r>
          <a:endParaRPr lang="cs-CZ" sz="36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7721" y="40918"/>
        <a:ext cx="7271356" cy="75636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A6FEC-4C78-4FAC-B094-280F71247AF7}">
      <dsp:nvSpPr>
        <dsp:cNvPr id="0" name=""/>
        <dsp:cNvSpPr/>
      </dsp:nvSpPr>
      <dsp:spPr>
        <a:xfrm>
          <a:off x="971599" y="409"/>
          <a:ext cx="7200801" cy="8373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SHRNUTÍ VÝDAJŮ STÁTNÍHO ROZPOČTU</a:t>
          </a:r>
          <a:endParaRPr lang="cs-CZ" sz="30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12477" y="41287"/>
        <a:ext cx="7119045" cy="75562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5851B-77B5-4F6E-87DB-6F991D61A3B2}">
      <dsp:nvSpPr>
        <dsp:cNvPr id="0" name=""/>
        <dsp:cNvSpPr/>
      </dsp:nvSpPr>
      <dsp:spPr>
        <a:xfrm rot="10800000">
          <a:off x="111055" y="640"/>
          <a:ext cx="8464688" cy="190640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6415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STÁTNÍ DLUH V ROCE </a:t>
          </a:r>
          <a:r>
            <a:rPr lang="cs-CZ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2014 </a:t>
          </a:r>
          <a:r>
            <a:rPr lang="cs-CZ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PŘESÁHNE ČÁSTKU</a:t>
          </a:r>
          <a:endParaRPr lang="en-US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cs-CZ" sz="4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200 TISÍC 10</a:t>
          </a:r>
          <a:r>
            <a:rPr lang="en-US" sz="4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cs-CZ" sz="4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MILIONŮ KČ 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 JE 50</a:t>
          </a:r>
          <a:r>
            <a:rPr lang="en-US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 HDP</a:t>
          </a:r>
          <a:r>
            <a:rPr lang="cs-CZ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endParaRPr lang="cs-CZ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87656" y="640"/>
        <a:ext cx="7988087" cy="1906403"/>
      </dsp:txXfrm>
    </dsp:sp>
    <dsp:sp modelId="{38FB8DD8-771C-41D0-9534-1C9C81296CC5}">
      <dsp:nvSpPr>
        <dsp:cNvPr id="0" name=""/>
        <dsp:cNvSpPr/>
      </dsp:nvSpPr>
      <dsp:spPr>
        <a:xfrm>
          <a:off x="128271" y="311817"/>
          <a:ext cx="1228013" cy="11975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629AE0-5B7F-495D-A845-A0FD491F8554}">
      <dsp:nvSpPr>
        <dsp:cNvPr id="0" name=""/>
        <dsp:cNvSpPr/>
      </dsp:nvSpPr>
      <dsp:spPr>
        <a:xfrm rot="10800000">
          <a:off x="315147" y="2283697"/>
          <a:ext cx="8056505" cy="126179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641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VLÁDA KAŽDÝ ROK</a:t>
          </a:r>
          <a:r>
            <a:rPr lang="cs-CZ" sz="2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UTRATÍ ZA ÚROK </a:t>
          </a:r>
          <a:r>
            <a:rPr lang="cs-CZ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 </a:t>
          </a:r>
          <a:r>
            <a:rPr lang="cs-CZ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STÁTNÍHO DLUHU TOLIK, </a:t>
          </a:r>
          <a:r>
            <a:rPr lang="cs-CZ" sz="2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KOLIK </a:t>
          </a:r>
          <a:r>
            <a:rPr lang="cs-CZ" sz="2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DOSTÁVAJÍ VŠECHNY OBCE </a:t>
          </a:r>
          <a:r>
            <a:rPr lang="cs-CZ" sz="2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cs-CZ" sz="2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2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MĚSTA VE SDÍLENÝCH DANÍCH</a:t>
          </a:r>
          <a:r>
            <a:rPr lang="cs-CZ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cs-CZ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(BEZ STATUTÁRNÍCH). </a:t>
          </a:r>
          <a:endParaRPr lang="cs-CZ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30595" y="2283697"/>
        <a:ext cx="7741057" cy="1261791"/>
      </dsp:txXfrm>
    </dsp:sp>
    <dsp:sp modelId="{846739D9-A232-4EB9-B3BF-9F57E00268DC}">
      <dsp:nvSpPr>
        <dsp:cNvPr id="0" name=""/>
        <dsp:cNvSpPr/>
      </dsp:nvSpPr>
      <dsp:spPr>
        <a:xfrm>
          <a:off x="319174" y="2446254"/>
          <a:ext cx="963327" cy="91045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98B8C7-7D04-4B20-8F25-85882FE46ED7}">
      <dsp:nvSpPr>
        <dsp:cNvPr id="0" name=""/>
        <dsp:cNvSpPr/>
      </dsp:nvSpPr>
      <dsp:spPr>
        <a:xfrm rot="10800000">
          <a:off x="315147" y="3922143"/>
          <a:ext cx="8056505" cy="126179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641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VLÁDA V LETECH 2014 A 2018 BUDE </a:t>
          </a:r>
          <a:br>
            <a:rPr lang="cs-CZ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ZŘEJMĚ VLÁDOU POSLEDNÍ, KTERÁ BUDE MÍT MOŽNOST ZASTAVIT DALŠÍ ZADLUŽOVÁNÍ</a:t>
          </a:r>
          <a:endParaRPr lang="cs-CZ" sz="2400" kern="1200" dirty="0"/>
        </a:p>
      </dsp:txBody>
      <dsp:txXfrm rot="10800000">
        <a:off x="630595" y="3922143"/>
        <a:ext cx="7741057" cy="1261791"/>
      </dsp:txXfrm>
    </dsp:sp>
    <dsp:sp modelId="{B26056D3-617C-4E59-A596-80DED1AB8D66}">
      <dsp:nvSpPr>
        <dsp:cNvPr id="0" name=""/>
        <dsp:cNvSpPr/>
      </dsp:nvSpPr>
      <dsp:spPr>
        <a:xfrm>
          <a:off x="261220" y="3918787"/>
          <a:ext cx="1261791" cy="126179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1427B-4B4F-4331-A1B6-1A23873CCDA9}">
      <dsp:nvSpPr>
        <dsp:cNvPr id="0" name=""/>
        <dsp:cNvSpPr/>
      </dsp:nvSpPr>
      <dsp:spPr>
        <a:xfrm>
          <a:off x="666803" y="409"/>
          <a:ext cx="7353192" cy="8373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OBSAH PŘEDNÁŠKY</a:t>
          </a:r>
          <a:endParaRPr lang="cs-CZ" sz="32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7681" y="41287"/>
        <a:ext cx="7271436" cy="75562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221B7-C9F1-46B4-8F75-BF49804A47C3}">
      <dsp:nvSpPr>
        <dsp:cNvPr id="0" name=""/>
        <dsp:cNvSpPr/>
      </dsp:nvSpPr>
      <dsp:spPr>
        <a:xfrm>
          <a:off x="666803" y="0"/>
          <a:ext cx="7353192" cy="8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PRO DOBROU NÁLADU JAN WERICH</a:t>
          </a:r>
          <a:endParaRPr lang="cs-CZ" sz="36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7721" y="40918"/>
        <a:ext cx="7271356" cy="75636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FDA00-1AE9-4464-A7A2-05D1E7B475BF}">
      <dsp:nvSpPr>
        <dsp:cNvPr id="0" name=""/>
        <dsp:cNvSpPr/>
      </dsp:nvSpPr>
      <dsp:spPr>
        <a:xfrm>
          <a:off x="609480" y="0"/>
          <a:ext cx="4525963" cy="4525963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59276-DEB1-48E0-915B-89B1218FCE14}">
      <dsp:nvSpPr>
        <dsp:cNvPr id="0" name=""/>
        <dsp:cNvSpPr/>
      </dsp:nvSpPr>
      <dsp:spPr>
        <a:xfrm>
          <a:off x="0" y="1070262"/>
          <a:ext cx="8649350" cy="3455700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Jan Werich: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“Jen kdyby lidi nedělali pořád stejné a staré chyby, a zvykli si, že jeden druhého vždy šidí, bylo by na světě o tolik míň hádání, jenže ti lidi by nebyli lidi, kdyby neměli chyby, a ti, kteří by tu bez chyb zbyli, na co by tu vlastně byli a k čemu by tu vlastně žili bez chybování?“</a:t>
          </a:r>
          <a:endParaRPr lang="cs-CZ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8693" y="1238955"/>
        <a:ext cx="8311964" cy="311831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BCD04-CAF1-406A-AD40-81B51F1EA389}">
      <dsp:nvSpPr>
        <dsp:cNvPr id="0" name=""/>
        <dsp:cNvSpPr/>
      </dsp:nvSpPr>
      <dsp:spPr>
        <a:xfrm rot="10800000">
          <a:off x="2297429" y="946070"/>
          <a:ext cx="6080760" cy="306324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0804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PŘEHLED HOSPODAŘENÍ </a:t>
          </a:r>
          <a:br>
            <a:rPr lang="cs-CZ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FINANCOVÁNÍ OBCÍ A MĚST ČR</a:t>
          </a:r>
          <a:endParaRPr lang="cs-CZ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063239" y="946070"/>
        <a:ext cx="5314950" cy="3063240"/>
      </dsp:txXfrm>
    </dsp:sp>
    <dsp:sp modelId="{C660A3BB-0AC3-4025-8EED-3843292A5EEB}">
      <dsp:nvSpPr>
        <dsp:cNvPr id="0" name=""/>
        <dsp:cNvSpPr/>
      </dsp:nvSpPr>
      <dsp:spPr>
        <a:xfrm>
          <a:off x="765809" y="946070"/>
          <a:ext cx="3063240" cy="30632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1427B-4B4F-4331-A1B6-1A23873CCDA9}">
      <dsp:nvSpPr>
        <dsp:cNvPr id="0" name=""/>
        <dsp:cNvSpPr/>
      </dsp:nvSpPr>
      <dsp:spPr>
        <a:xfrm>
          <a:off x="666803" y="0"/>
          <a:ext cx="7353192" cy="8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b="0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SDÍLENÉ DAŇOVÉ PŘÍJMY 2011 - 2013</a:t>
          </a:r>
          <a:endParaRPr lang="cs-CZ" sz="3300" b="0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7721" y="40918"/>
        <a:ext cx="7271356" cy="75636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1427B-4B4F-4331-A1B6-1A23873CCDA9}">
      <dsp:nvSpPr>
        <dsp:cNvPr id="0" name=""/>
        <dsp:cNvSpPr/>
      </dsp:nvSpPr>
      <dsp:spPr>
        <a:xfrm>
          <a:off x="666803" y="0"/>
          <a:ext cx="7353192" cy="8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Celostátní inkaso vybraných daňových příjmů kumulativně po měsících v letech 2007-201</a:t>
          </a:r>
          <a:r>
            <a:rPr lang="en-US" sz="23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cs-CZ" sz="23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(v mld. Kč) </a:t>
          </a:r>
          <a:endParaRPr lang="cs-CZ" sz="23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7721" y="40918"/>
        <a:ext cx="7271356" cy="75636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1427B-4B4F-4331-A1B6-1A23873CCDA9}">
      <dsp:nvSpPr>
        <dsp:cNvPr id="0" name=""/>
        <dsp:cNvSpPr/>
      </dsp:nvSpPr>
      <dsp:spPr>
        <a:xfrm>
          <a:off x="666803" y="0"/>
          <a:ext cx="7353192" cy="8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SCHÉMA ROZDĚLENÍ ROZPOČTOVÉHO URČENÍ DANÍ V LETECH 2013 AŽ 2015</a:t>
          </a:r>
          <a:endParaRPr lang="cs-CZ" sz="25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7721" y="40918"/>
        <a:ext cx="7271356" cy="756364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1427B-4B4F-4331-A1B6-1A23873CCDA9}">
      <dsp:nvSpPr>
        <dsp:cNvPr id="0" name=""/>
        <dsp:cNvSpPr/>
      </dsp:nvSpPr>
      <dsp:spPr>
        <a:xfrm>
          <a:off x="666803" y="0"/>
          <a:ext cx="7353192" cy="8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3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DAŇOVÉ PŘÍJMY SAMOSPRÁV</a:t>
          </a:r>
          <a:endParaRPr lang="cs-CZ" sz="43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7721" y="40918"/>
        <a:ext cx="7271356" cy="756364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1427B-4B4F-4331-A1B6-1A23873CCDA9}">
      <dsp:nvSpPr>
        <dsp:cNvPr id="0" name=""/>
        <dsp:cNvSpPr/>
      </dsp:nvSpPr>
      <dsp:spPr>
        <a:xfrm>
          <a:off x="666803" y="0"/>
          <a:ext cx="7353192" cy="8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Přehled hospodaření obcí a měst</a:t>
          </a:r>
          <a:endParaRPr lang="cs-CZ" sz="39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7721" y="40918"/>
        <a:ext cx="7271356" cy="756364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1427B-4B4F-4331-A1B6-1A23873CCDA9}">
      <dsp:nvSpPr>
        <dsp:cNvPr id="0" name=""/>
        <dsp:cNvSpPr/>
      </dsp:nvSpPr>
      <dsp:spPr>
        <a:xfrm>
          <a:off x="666803" y="0"/>
          <a:ext cx="7353192" cy="8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VÝVOJ DAŇOVÉHO VÝNOSU OSTATNÍCH DANÍ </a:t>
          </a:r>
          <a:br>
            <a:rPr lang="cs-CZ" sz="25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25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PODÍL STÁTNÍHO ROZPOČTU </a:t>
          </a:r>
          <a:endParaRPr lang="cs-CZ" sz="25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7721" y="40918"/>
        <a:ext cx="7271356" cy="75636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9B16A-3C69-44AB-A4B9-BD6E19D7ED2C}">
      <dsp:nvSpPr>
        <dsp:cNvPr id="0" name=""/>
        <dsp:cNvSpPr/>
      </dsp:nvSpPr>
      <dsp:spPr>
        <a:xfrm>
          <a:off x="1642682" y="630069"/>
          <a:ext cx="1890210" cy="1890210"/>
        </a:xfrm>
        <a:prstGeom prst="ellipse">
          <a:avLst/>
        </a:prstGeom>
        <a:solidFill>
          <a:schemeClr val="bg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82BD91-DD6F-498B-A328-9F16E1C1415F}">
      <dsp:nvSpPr>
        <dsp:cNvPr id="0" name=""/>
        <dsp:cNvSpPr/>
      </dsp:nvSpPr>
      <dsp:spPr>
        <a:xfrm>
          <a:off x="2020724" y="1008112"/>
          <a:ext cx="1134126" cy="1134126"/>
        </a:xfrm>
        <a:prstGeom prst="ellipse">
          <a:avLst/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B16D2D-FFA2-433E-A42E-702D67F9D993}">
      <dsp:nvSpPr>
        <dsp:cNvPr id="0" name=""/>
        <dsp:cNvSpPr/>
      </dsp:nvSpPr>
      <dsp:spPr>
        <a:xfrm>
          <a:off x="2398766" y="1386154"/>
          <a:ext cx="378042" cy="378042"/>
        </a:xfrm>
        <a:prstGeom prst="ellipse">
          <a:avLst/>
        </a:prstGeom>
        <a:solidFill>
          <a:schemeClr val="tx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285383-8168-4736-8FAD-C41FC9F4D47B}">
      <dsp:nvSpPr>
        <dsp:cNvPr id="0" name=""/>
        <dsp:cNvSpPr/>
      </dsp:nvSpPr>
      <dsp:spPr>
        <a:xfrm>
          <a:off x="-1" y="0"/>
          <a:ext cx="8640962" cy="551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ANALÝZA BĚŽNÝCH VÝDAJŮ ZA ÚČELEM UŠETŘIT PENÍZE A ČAS = EFEKTIVITA </a:t>
          </a:r>
          <a:endParaRPr lang="cs-C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-1" y="0"/>
        <a:ext cx="8640962" cy="551311"/>
      </dsp:txXfrm>
    </dsp:sp>
    <dsp:sp modelId="{D070078E-1C6D-4E64-A91F-946E94BF2115}">
      <dsp:nvSpPr>
        <dsp:cNvPr id="0" name=""/>
        <dsp:cNvSpPr/>
      </dsp:nvSpPr>
      <dsp:spPr>
        <a:xfrm>
          <a:off x="3611651" y="275655"/>
          <a:ext cx="2362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5A79BC-398D-4877-AFE2-317BF4B77ED6}">
      <dsp:nvSpPr>
        <dsp:cNvPr id="0" name=""/>
        <dsp:cNvSpPr/>
      </dsp:nvSpPr>
      <dsp:spPr>
        <a:xfrm rot="5400000">
          <a:off x="2449644" y="414113"/>
          <a:ext cx="1299204" cy="102291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0DD200-1ADF-4B27-A5E1-13FEECDD3F93}">
      <dsp:nvSpPr>
        <dsp:cNvPr id="0" name=""/>
        <dsp:cNvSpPr/>
      </dsp:nvSpPr>
      <dsp:spPr>
        <a:xfrm>
          <a:off x="-1" y="551311"/>
          <a:ext cx="8640962" cy="551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OPTIMALIZACE CELÉHO DAŇOVÉHO SYSTÉMU</a:t>
          </a:r>
          <a:endParaRPr lang="cs-CZ" sz="2000" b="1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-1" y="551311"/>
        <a:ext cx="8640962" cy="551311"/>
      </dsp:txXfrm>
    </dsp:sp>
    <dsp:sp modelId="{282412D0-0026-4031-845B-E81758942036}">
      <dsp:nvSpPr>
        <dsp:cNvPr id="0" name=""/>
        <dsp:cNvSpPr/>
      </dsp:nvSpPr>
      <dsp:spPr>
        <a:xfrm>
          <a:off x="3611651" y="826966"/>
          <a:ext cx="2362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A6CE45-0943-4417-8905-501F343F2074}">
      <dsp:nvSpPr>
        <dsp:cNvPr id="0" name=""/>
        <dsp:cNvSpPr/>
      </dsp:nvSpPr>
      <dsp:spPr>
        <a:xfrm rot="5400000">
          <a:off x="2728513" y="956824"/>
          <a:ext cx="1012396" cy="75198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CEE276-BA43-484B-B3CE-6CB0D13DE59D}">
      <dsp:nvSpPr>
        <dsp:cNvPr id="0" name=""/>
        <dsp:cNvSpPr/>
      </dsp:nvSpPr>
      <dsp:spPr>
        <a:xfrm>
          <a:off x="-1" y="1102622"/>
          <a:ext cx="8640962" cy="551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				   </a:t>
          </a:r>
          <a:br>
            <a:rPr lang="cs-CZ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</a:br>
          <a:r>
            <a:rPr lang="cs-CZ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ZVÝŠOVÁNÍ DANÍ = VYDÍRÁNÍ PRACUJÍCÍCH </a:t>
          </a:r>
          <a:br>
            <a:rPr lang="cs-CZ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</a:br>
          <a:r>
            <a:rPr lang="cs-CZ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A PODNIKATELŮ = ZTRÁTA MOTIVACE PLATIT</a:t>
          </a:r>
          <a:endParaRPr lang="cs-C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-1" y="1102622"/>
        <a:ext cx="8640962" cy="551311"/>
      </dsp:txXfrm>
    </dsp:sp>
    <dsp:sp modelId="{FCD72711-90C2-49BE-BAB8-F8AD6303E97F}">
      <dsp:nvSpPr>
        <dsp:cNvPr id="0" name=""/>
        <dsp:cNvSpPr/>
      </dsp:nvSpPr>
      <dsp:spPr>
        <a:xfrm>
          <a:off x="3611651" y="1378278"/>
          <a:ext cx="2362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9CF3B6-5C69-40D0-83A3-44B4AFF6C047}">
      <dsp:nvSpPr>
        <dsp:cNvPr id="0" name=""/>
        <dsp:cNvSpPr/>
      </dsp:nvSpPr>
      <dsp:spPr>
        <a:xfrm rot="5400000">
          <a:off x="3007729" y="1499094"/>
          <a:ext cx="723320" cy="48105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BCD04-CAF1-406A-AD40-81B51F1EA389}">
      <dsp:nvSpPr>
        <dsp:cNvPr id="0" name=""/>
        <dsp:cNvSpPr/>
      </dsp:nvSpPr>
      <dsp:spPr>
        <a:xfrm rot="10800000">
          <a:off x="2297429" y="946070"/>
          <a:ext cx="6080760" cy="306324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0804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PŘEHLED HOSPODAŘENÍ ZEMÍ EVROPSKÉ UNIE</a:t>
          </a:r>
          <a:endParaRPr lang="cs-CZ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063239" y="946070"/>
        <a:ext cx="5314950" cy="3063240"/>
      </dsp:txXfrm>
    </dsp:sp>
    <dsp:sp modelId="{C660A3BB-0AC3-4025-8EED-3843292A5EEB}">
      <dsp:nvSpPr>
        <dsp:cNvPr id="0" name=""/>
        <dsp:cNvSpPr/>
      </dsp:nvSpPr>
      <dsp:spPr>
        <a:xfrm>
          <a:off x="765809" y="946070"/>
          <a:ext cx="3063240" cy="30632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A6FEC-4C78-4FAC-B094-280F71247AF7}">
      <dsp:nvSpPr>
        <dsp:cNvPr id="0" name=""/>
        <dsp:cNvSpPr/>
      </dsp:nvSpPr>
      <dsp:spPr>
        <a:xfrm>
          <a:off x="971599" y="409"/>
          <a:ext cx="7200801" cy="8373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SHRNUTÍ PŘÍJMŮ ROZPOČTŮ ÚZEMNÍCH SAMOSPRÁV</a:t>
          </a:r>
          <a:endParaRPr lang="cs-CZ" sz="28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12477" y="41287"/>
        <a:ext cx="7119045" cy="755625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125B3-DE9C-4556-AAFD-222821E1185D}">
      <dsp:nvSpPr>
        <dsp:cNvPr id="0" name=""/>
        <dsp:cNvSpPr/>
      </dsp:nvSpPr>
      <dsp:spPr>
        <a:xfrm rot="10800000">
          <a:off x="1815246" y="945"/>
          <a:ext cx="5776722" cy="144082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36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Samosprávy jsou dlouhodobě závislé na příjmech ze státního rozpočtu, který hospodaří </a:t>
          </a:r>
          <a:r>
            <a:rPr lang="cs-CZ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nezodpovědně! </a:t>
          </a:r>
          <a:br>
            <a:rPr lang="cs-CZ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Daňové </a:t>
          </a:r>
          <a:r>
            <a:rPr lang="cs-CZ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příjmy tvoří 60,3 </a:t>
          </a:r>
          <a:r>
            <a:rPr lang="en-US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r>
            <a:rPr lang="cs-CZ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cs-CZ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cs-CZ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příjmů samospráv</a:t>
          </a:r>
          <a:endParaRPr lang="cs-CZ" sz="20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175453" y="945"/>
        <a:ext cx="5416515" cy="1440829"/>
      </dsp:txXfrm>
    </dsp:sp>
    <dsp:sp modelId="{873D270F-4D3C-4809-BB4B-F16C2FE943BE}">
      <dsp:nvSpPr>
        <dsp:cNvPr id="0" name=""/>
        <dsp:cNvSpPr/>
      </dsp:nvSpPr>
      <dsp:spPr>
        <a:xfrm>
          <a:off x="1094831" y="945"/>
          <a:ext cx="1440829" cy="14408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B243CD-ED6F-4605-A249-D36D4360FC2E}">
      <dsp:nvSpPr>
        <dsp:cNvPr id="0" name=""/>
        <dsp:cNvSpPr/>
      </dsp:nvSpPr>
      <dsp:spPr>
        <a:xfrm rot="10800000">
          <a:off x="1815246" y="1871873"/>
          <a:ext cx="5776722" cy="144082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36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Obce si mohou </a:t>
          </a:r>
          <a:r>
            <a:rPr lang="cs-CZ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výrazně přilepšit na běžných příjmech</a:t>
          </a:r>
          <a:r>
            <a:rPr lang="cs-CZ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když prosadí změnu  RUD a </a:t>
          </a:r>
          <a:r>
            <a:rPr lang="cs-CZ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přesunou daň </a:t>
          </a:r>
          <a:r>
            <a:rPr lang="cs-CZ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darovací, dědickou a hlavně daň </a:t>
          </a:r>
          <a:r>
            <a:rPr lang="cs-CZ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 převodu nemovitostí přímo do rozpočtů samosprávy jako místní daň</a:t>
          </a:r>
          <a:r>
            <a:rPr lang="cs-CZ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cs-CZ" sz="18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175453" y="1871873"/>
        <a:ext cx="5416515" cy="1440829"/>
      </dsp:txXfrm>
    </dsp:sp>
    <dsp:sp modelId="{73089569-4D2B-4727-8181-B2FB739DD125}">
      <dsp:nvSpPr>
        <dsp:cNvPr id="0" name=""/>
        <dsp:cNvSpPr/>
      </dsp:nvSpPr>
      <dsp:spPr>
        <a:xfrm>
          <a:off x="1094831" y="1871873"/>
          <a:ext cx="1440829" cy="144082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8DBC4A-4466-4071-A1D5-A06FDA0CF55A}">
      <dsp:nvSpPr>
        <dsp:cNvPr id="0" name=""/>
        <dsp:cNvSpPr/>
      </dsp:nvSpPr>
      <dsp:spPr>
        <a:xfrm rot="10800000">
          <a:off x="1815246" y="3742801"/>
          <a:ext cx="5776722" cy="144082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366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NELZE DÁLE DLOUHODOBĚ SPOLÉHAT JEN NA DAŇOVÉ PŘÍJMY (VLÁDA ZRUJNUJE VEŘEJNÉ ROZPOČTY), JE TŘEBA SI HLEDAT JINÉ FINANČNÍ ZDROJE!</a:t>
          </a:r>
          <a:endParaRPr lang="cs-C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175453" y="3742801"/>
        <a:ext cx="5416515" cy="1440829"/>
      </dsp:txXfrm>
    </dsp:sp>
    <dsp:sp modelId="{7EA2067F-1296-40AD-AB92-7BDB47FEDA1C}">
      <dsp:nvSpPr>
        <dsp:cNvPr id="0" name=""/>
        <dsp:cNvSpPr/>
      </dsp:nvSpPr>
      <dsp:spPr>
        <a:xfrm>
          <a:off x="1094831" y="3742801"/>
          <a:ext cx="1440829" cy="144082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221B7-C9F1-46B4-8F75-BF49804A47C3}">
      <dsp:nvSpPr>
        <dsp:cNvPr id="0" name=""/>
        <dsp:cNvSpPr/>
      </dsp:nvSpPr>
      <dsp:spPr>
        <a:xfrm>
          <a:off x="666803" y="0"/>
          <a:ext cx="7353192" cy="8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PRO DOBROU NÁLADU JAN WERICH</a:t>
          </a:r>
          <a:endParaRPr lang="cs-CZ" sz="36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7721" y="40918"/>
        <a:ext cx="7271356" cy="756364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FDA00-1AE9-4464-A7A2-05D1E7B475BF}">
      <dsp:nvSpPr>
        <dsp:cNvPr id="0" name=""/>
        <dsp:cNvSpPr/>
      </dsp:nvSpPr>
      <dsp:spPr>
        <a:xfrm>
          <a:off x="609480" y="0"/>
          <a:ext cx="4525963" cy="4525963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59276-DEB1-48E0-915B-89B1218FCE14}">
      <dsp:nvSpPr>
        <dsp:cNvPr id="0" name=""/>
        <dsp:cNvSpPr/>
      </dsp:nvSpPr>
      <dsp:spPr>
        <a:xfrm>
          <a:off x="0" y="1070262"/>
          <a:ext cx="8649350" cy="3455700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Jan Werich: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“Mějte dobrou náladu. Dobrá nálada sice vaše problémy nevyřeší, ale naštve tolik lidí kolem, že stojí za to si ji užít“.</a:t>
          </a:r>
          <a:endParaRPr lang="cs-CZ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8693" y="1238955"/>
        <a:ext cx="8311964" cy="3118314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221B7-C9F1-46B4-8F75-BF49804A47C3}">
      <dsp:nvSpPr>
        <dsp:cNvPr id="0" name=""/>
        <dsp:cNvSpPr/>
      </dsp:nvSpPr>
      <dsp:spPr>
        <a:xfrm>
          <a:off x="666803" y="409"/>
          <a:ext cx="7353192" cy="8373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5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45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…</a:t>
          </a:r>
          <a:r>
            <a:rPr lang="cs-CZ" sz="36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JAK TO ŘEŠÍ ČESKÝ NÁRO</a:t>
          </a:r>
          <a:r>
            <a:rPr lang="en-US" sz="36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 </a:t>
          </a:r>
          <a:r>
            <a:rPr lang="cs-CZ" sz="36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cs-CZ" sz="36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7681" y="41287"/>
        <a:ext cx="7271436" cy="755625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A6FEC-4C78-4FAC-B094-280F71247AF7}">
      <dsp:nvSpPr>
        <dsp:cNvPr id="0" name=""/>
        <dsp:cNvSpPr/>
      </dsp:nvSpPr>
      <dsp:spPr>
        <a:xfrm>
          <a:off x="971599" y="409"/>
          <a:ext cx="7200801" cy="8373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ZÁKLADNÍ, VYBRANÁ STATISTIKA </a:t>
          </a:r>
          <a:br>
            <a:rPr lang="cs-CZ" sz="30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cs-CZ" sz="30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ČESKÉHO HOSPODÁŘSTVÍ</a:t>
          </a:r>
          <a:endParaRPr lang="cs-CZ" sz="30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12477" y="41287"/>
        <a:ext cx="7119045" cy="755625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40B34-0675-45C6-A9E5-C2D01D2529CB}">
      <dsp:nvSpPr>
        <dsp:cNvPr id="0" name=""/>
        <dsp:cNvSpPr/>
      </dsp:nvSpPr>
      <dsp:spPr>
        <a:xfrm>
          <a:off x="99041" y="831"/>
          <a:ext cx="4042246" cy="24253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45</a:t>
          </a:r>
          <a:r>
            <a:rPr lang="en-US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r>
            <a:rPr lang="cs-CZ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Populace je ve věku 20 až 50 let</a:t>
          </a:r>
          <a:r>
            <a:rPr lang="cs-CZ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celkem 4.750.400 osob (od roku 1945 se podíl nezměnil)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</a:t>
          </a:r>
          <a:r>
            <a:rPr lang="en-US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r>
            <a:rPr lang="cs-CZ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Populace je ve věku pod 20 let, </a:t>
          </a:r>
          <a:r>
            <a:rPr lang="cs-CZ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celkem </a:t>
          </a:r>
          <a:r>
            <a:rPr lang="cs-CZ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2.100.800 osob (rekord byl v roce 1959, i více jak 1 mil. osob více než dnes)</a:t>
          </a:r>
        </a:p>
      </dsp:txBody>
      <dsp:txXfrm>
        <a:off x="99041" y="831"/>
        <a:ext cx="4042246" cy="2425347"/>
      </dsp:txXfrm>
    </dsp:sp>
    <dsp:sp modelId="{E02C7F51-6DCA-40DD-A6DD-7A57D981B712}">
      <dsp:nvSpPr>
        <dsp:cNvPr id="0" name=""/>
        <dsp:cNvSpPr/>
      </dsp:nvSpPr>
      <dsp:spPr>
        <a:xfrm>
          <a:off x="4545512" y="831"/>
          <a:ext cx="4042246" cy="24253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cap="non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 ČR je </a:t>
          </a:r>
          <a:r>
            <a:rPr lang="cs-CZ" sz="2000" b="1" kern="1200" cap="none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426.000 cizinců </a:t>
          </a:r>
          <a:r>
            <a:rPr lang="cs-CZ" sz="2000" b="1" kern="1200" cap="non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 pobytem nad 90 dní (trvalým pak 189.000) to je 6x více než v roce 1993 a 2x více než v roce 2004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cap="non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(nejvíce Ukrajinci, Slováci, Vietnamci, Poláci). Rusové obsadili Prahu a Karlovy Vary</a:t>
          </a:r>
        </a:p>
      </dsp:txBody>
      <dsp:txXfrm>
        <a:off x="4545512" y="831"/>
        <a:ext cx="4042246" cy="2425347"/>
      </dsp:txXfrm>
    </dsp:sp>
    <dsp:sp modelId="{AD53FC57-B9C3-4FB6-B07B-E3971029D3F3}">
      <dsp:nvSpPr>
        <dsp:cNvPr id="0" name=""/>
        <dsp:cNvSpPr/>
      </dsp:nvSpPr>
      <dsp:spPr>
        <a:xfrm>
          <a:off x="99041" y="2830404"/>
          <a:ext cx="4042246" cy="24253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posledních 5 let se zdvojnásobil počet domácností s počítačem a internetem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-------------------------------------------------------------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Spotřeba alkoholu a cigaret výrazně klesá (mírně stoupá spotřeba vína)</a:t>
          </a:r>
        </a:p>
      </dsp:txBody>
      <dsp:txXfrm>
        <a:off x="99041" y="2830404"/>
        <a:ext cx="4042246" cy="2425347"/>
      </dsp:txXfrm>
    </dsp:sp>
    <dsp:sp modelId="{7BE53A7E-7635-45D5-ACEA-C5CD69AF9DD7}">
      <dsp:nvSpPr>
        <dsp:cNvPr id="0" name=""/>
        <dsp:cNvSpPr/>
      </dsp:nvSpPr>
      <dsp:spPr>
        <a:xfrm>
          <a:off x="4545512" y="2830404"/>
          <a:ext cx="4042246" cy="24253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Počet nezaměstnaných je dlouhodobě 2x více než bylo do roku 2004 resp. 2005 (vstup ČR do EU)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-------------------------------------------------------------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Počet obviněných a odsouzených je o polovinu méně než bylo do roku 2000</a:t>
          </a:r>
        </a:p>
      </dsp:txBody>
      <dsp:txXfrm>
        <a:off x="4545512" y="2830404"/>
        <a:ext cx="4042246" cy="2425347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221B7-C9F1-46B4-8F75-BF49804A47C3}">
      <dsp:nvSpPr>
        <dsp:cNvPr id="0" name=""/>
        <dsp:cNvSpPr/>
      </dsp:nvSpPr>
      <dsp:spPr>
        <a:xfrm>
          <a:off x="666803" y="0"/>
          <a:ext cx="7353192" cy="8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UŽ NIKDY NEZAPOMÍNEJME, ŽE…</a:t>
          </a:r>
          <a:endParaRPr lang="cs-CZ" sz="38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7721" y="40918"/>
        <a:ext cx="7271356" cy="756364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FDA00-1AE9-4464-A7A2-05D1E7B475BF}">
      <dsp:nvSpPr>
        <dsp:cNvPr id="0" name=""/>
        <dsp:cNvSpPr/>
      </dsp:nvSpPr>
      <dsp:spPr>
        <a:xfrm>
          <a:off x="609480" y="0"/>
          <a:ext cx="4525963" cy="4525963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59276-DEB1-48E0-915B-89B1218FCE14}">
      <dsp:nvSpPr>
        <dsp:cNvPr id="0" name=""/>
        <dsp:cNvSpPr/>
      </dsp:nvSpPr>
      <dsp:spPr>
        <a:xfrm>
          <a:off x="18724" y="436312"/>
          <a:ext cx="8649350" cy="1938020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Jan Werich: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“…nejvíc se vyplácí, když člověk člověku pomáhá. Nejsladší na světě je poctivý spánek a </a:t>
          </a:r>
          <a:r>
            <a:rPr lang="cs-CZ" sz="32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největším nepřítelem člověka je hloupost.“</a:t>
          </a:r>
          <a:endParaRPr lang="cs-CZ" sz="32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3330" y="530918"/>
        <a:ext cx="8460138" cy="1748808"/>
      </dsp:txXfrm>
    </dsp:sp>
    <dsp:sp modelId="{2851439D-C999-45A4-8BE6-10151C3FDA20}">
      <dsp:nvSpPr>
        <dsp:cNvPr id="0" name=""/>
        <dsp:cNvSpPr/>
      </dsp:nvSpPr>
      <dsp:spPr>
        <a:xfrm>
          <a:off x="0" y="2566756"/>
          <a:ext cx="8649321" cy="1536643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Tomáš Garrigue Masaryk: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“Bez osobní odvahy a odpovědnosti nelze dělat politiku opravdovou demokratickou a lidovou“.</a:t>
          </a:r>
          <a:endParaRPr lang="cs-CZ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013" y="2641769"/>
        <a:ext cx="8499295" cy="1386617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BCD04-CAF1-406A-AD40-81B51F1EA389}">
      <dsp:nvSpPr>
        <dsp:cNvPr id="0" name=""/>
        <dsp:cNvSpPr/>
      </dsp:nvSpPr>
      <dsp:spPr>
        <a:xfrm rot="10800000">
          <a:off x="1956189" y="1599384"/>
          <a:ext cx="6534749" cy="365923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49485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MNOHO ZDARU!</a:t>
          </a:r>
        </a:p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Děkuji za pozornost</a:t>
          </a:r>
        </a:p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Lukáš Tesař </a:t>
          </a:r>
        </a:p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tel: 602 387 872</a:t>
          </a:r>
        </a:p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Email: </a:t>
          </a:r>
          <a:r>
            <a:rPr lang="cs-CZ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lukas.tesar</a:t>
          </a:r>
          <a:r>
            <a:rPr lang="cs-CZ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@</a:t>
          </a:r>
          <a:r>
            <a:rPr lang="cs-CZ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regionservis.cz</a:t>
          </a:r>
          <a:endParaRPr lang="cs-CZ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870997" y="1599384"/>
        <a:ext cx="5619941" cy="3659231"/>
      </dsp:txXfrm>
    </dsp:sp>
    <dsp:sp modelId="{C660A3BB-0AC3-4025-8EED-3843292A5EEB}">
      <dsp:nvSpPr>
        <dsp:cNvPr id="0" name=""/>
        <dsp:cNvSpPr/>
      </dsp:nvSpPr>
      <dsp:spPr>
        <a:xfrm>
          <a:off x="653060" y="1898875"/>
          <a:ext cx="3060248" cy="30602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1427B-4B4F-4331-A1B6-1A23873CCDA9}">
      <dsp:nvSpPr>
        <dsp:cNvPr id="0" name=""/>
        <dsp:cNvSpPr/>
      </dsp:nvSpPr>
      <dsp:spPr>
        <a:xfrm>
          <a:off x="666803" y="0"/>
          <a:ext cx="7353192" cy="8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VÝVOJ HDP EA 17, EU27 A USA 2005 – 2.Q 2013</a:t>
          </a:r>
          <a:endParaRPr lang="cs-CZ" sz="27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7721" y="40918"/>
        <a:ext cx="7271356" cy="7563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1427B-4B4F-4331-A1B6-1A23873CCDA9}">
      <dsp:nvSpPr>
        <dsp:cNvPr id="0" name=""/>
        <dsp:cNvSpPr/>
      </dsp:nvSpPr>
      <dsp:spPr>
        <a:xfrm>
          <a:off x="666803" y="0"/>
          <a:ext cx="7353192" cy="8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VÝVOJ HDP ZEMÍ EU27 VE II. ČTVRTLETÍ 2013</a:t>
          </a:r>
          <a:endParaRPr lang="cs-CZ" sz="28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7721" y="40918"/>
        <a:ext cx="7271356" cy="7563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1427B-4B4F-4331-A1B6-1A23873CCDA9}">
      <dsp:nvSpPr>
        <dsp:cNvPr id="0" name=""/>
        <dsp:cNvSpPr/>
      </dsp:nvSpPr>
      <dsp:spPr>
        <a:xfrm>
          <a:off x="666803" y="0"/>
          <a:ext cx="7353192" cy="8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SALDO VLÁDNÍCH SEKTORŮ STÁTŮ V EU</a:t>
          </a:r>
          <a:endParaRPr lang="cs-CZ" sz="32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7721" y="40918"/>
        <a:ext cx="7271356" cy="7563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1427B-4B4F-4331-A1B6-1A23873CCDA9}">
      <dsp:nvSpPr>
        <dsp:cNvPr id="0" name=""/>
        <dsp:cNvSpPr/>
      </dsp:nvSpPr>
      <dsp:spPr>
        <a:xfrm>
          <a:off x="666803" y="0"/>
          <a:ext cx="7353192" cy="8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DLUHY VLÁDNÍCH SEKTORŮ STÁTŮ EU</a:t>
          </a:r>
          <a:endParaRPr lang="cs-CZ" sz="34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7721" y="40918"/>
        <a:ext cx="7271356" cy="7563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1427B-4B4F-4331-A1B6-1A23873CCDA9}">
      <dsp:nvSpPr>
        <dsp:cNvPr id="0" name=""/>
        <dsp:cNvSpPr/>
      </dsp:nvSpPr>
      <dsp:spPr>
        <a:xfrm>
          <a:off x="666803" y="0"/>
          <a:ext cx="7353192" cy="8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NEZAMĚSTNANOSTI V </a:t>
          </a:r>
          <a:r>
            <a:rPr lang="cs-CZ" sz="2600" b="1" kern="120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EU V ČERVENCI 2013</a:t>
          </a:r>
          <a:endParaRPr lang="cs-CZ" sz="26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7721" y="40918"/>
        <a:ext cx="7271356" cy="756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3#7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3#9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3#10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3#1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4610" cy="339617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4478" y="1"/>
            <a:ext cx="4304609" cy="339617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3DB3A44C-7AC3-48D3-B0A1-C312946289C2}" type="datetimeFigureOut">
              <a:rPr lang="cs-CZ" smtClean="0"/>
              <a:pPr/>
              <a:t>4.9.2013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3" y="6453801"/>
            <a:ext cx="4304610" cy="339617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4478" y="6453801"/>
            <a:ext cx="4304609" cy="339617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EA4DE959-61F9-403F-A33B-CC114B305BD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863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4610" cy="339617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4478" y="1"/>
            <a:ext cx="4304609" cy="339617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E0E128FB-7961-490D-8DAC-8E408CC8893A}" type="datetimeFigureOut">
              <a:rPr lang="cs-CZ" smtClean="0"/>
              <a:pPr/>
              <a:t>4.9.2013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3374" y="3226902"/>
            <a:ext cx="7944655" cy="3057633"/>
          </a:xfrm>
          <a:prstGeom prst="rect">
            <a:avLst/>
          </a:prstGeom>
        </p:spPr>
        <p:txBody>
          <a:bodyPr vert="horz" lIns="91303" tIns="45651" rIns="91303" bIns="45651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3" y="6453801"/>
            <a:ext cx="4304610" cy="339617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4478" y="6453801"/>
            <a:ext cx="4304609" cy="339617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B4032F90-C463-44E6-86E0-F9B5ED3FE4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652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32F90-C463-44E6-86E0-F9B5ED3FE4B5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32F90-C463-44E6-86E0-F9B5ED3FE4B5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32F90-C463-44E6-86E0-F9B5ED3FE4B5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32F90-C463-44E6-86E0-F9B5ED3FE4B5}" type="slidenum">
              <a:rPr lang="cs-CZ" smtClean="0"/>
              <a:pPr/>
              <a:t>36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98DC-D2A6-465E-8453-E725B0FB90F1}" type="datetime1">
              <a:rPr lang="cs-CZ" smtClean="0"/>
              <a:pPr/>
              <a:t>4.9.2013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97F-CAD4-4EBB-B524-6FA5C9D2D739}" type="datetime1">
              <a:rPr lang="cs-CZ" smtClean="0"/>
              <a:pPr/>
              <a:t>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CDC-8088-4B8B-ABE2-E25B571276DA}" type="datetime1">
              <a:rPr lang="cs-CZ" smtClean="0"/>
              <a:pPr/>
              <a:t>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72EC-6FE4-4728-A1DC-B4299578C550}" type="datetime1">
              <a:rPr lang="cs-CZ" smtClean="0"/>
              <a:pPr/>
              <a:t>4.9.2013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1652-1713-4365-A894-8161DCF6B61A}" type="datetime1">
              <a:rPr lang="cs-CZ" smtClean="0"/>
              <a:pPr/>
              <a:t>4.9.2013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FFDC-EE46-4BD9-8FA5-C91FDD6AA9B6}" type="datetime1">
              <a:rPr lang="cs-CZ" smtClean="0"/>
              <a:pPr/>
              <a:t>4.9.2013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D3A1-B8F1-4F50-A6B4-966BDF80D899}" type="datetime1">
              <a:rPr lang="cs-CZ" smtClean="0"/>
              <a:pPr/>
              <a:t>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8DDB-E688-492C-984C-4242753AA424}" type="datetime1">
              <a:rPr lang="cs-CZ" smtClean="0"/>
              <a:pPr/>
              <a:t>4.9.2013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CD4D-25B2-4282-8881-6CD14E452420}" type="datetime1">
              <a:rPr lang="cs-CZ" smtClean="0"/>
              <a:pPr/>
              <a:t>4.9.2013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D309-C427-417E-8873-A26041727282}" type="datetime1">
              <a:rPr lang="cs-CZ" smtClean="0"/>
              <a:pPr/>
              <a:t>4.9.2013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E4AF-EDAE-4E09-B546-7779C822AB64}" type="datetime1">
              <a:rPr lang="cs-CZ" smtClean="0"/>
              <a:pPr/>
              <a:t>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1"/>
            </a:gs>
            <a:gs pos="34000">
              <a:srgbClr val="FF0000">
                <a:alpha val="33000"/>
              </a:srgbClr>
            </a:gs>
            <a:gs pos="61000">
              <a:srgbClr val="FF0000">
                <a:alpha val="59000"/>
              </a:srgbClr>
            </a:gs>
            <a:gs pos="78000">
              <a:srgbClr val="0070C0">
                <a:alpha val="52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B15D60-31CA-4ACD-AE60-EE0C8347729D}" type="datetime1">
              <a:rPr lang="cs-CZ" smtClean="0"/>
              <a:pPr/>
              <a:t>4.9.2013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1.xls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20.xml"/><Relationship Id="rId11" Type="http://schemas.openxmlformats.org/officeDocument/2006/relationships/image" Target="../media/image21.emf"/><Relationship Id="rId5" Type="http://schemas.openxmlformats.org/officeDocument/2006/relationships/diagramQuickStyle" Target="../diagrams/quickStyle20.xml"/><Relationship Id="rId10" Type="http://schemas.openxmlformats.org/officeDocument/2006/relationships/oleObject" Target="../embeddings/Microsoft_Excel_97-2003_Worksheet2.xls"/><Relationship Id="rId4" Type="http://schemas.openxmlformats.org/officeDocument/2006/relationships/diagramLayout" Target="../diagrams/layout20.xml"/><Relationship Id="rId9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22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3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7" Type="http://schemas.openxmlformats.org/officeDocument/2006/relationships/chart" Target="../charts/chart2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9.xml"/><Relationship Id="rId3" Type="http://schemas.openxmlformats.org/officeDocument/2006/relationships/diagramLayout" Target="../diagrams/layout38.xml"/><Relationship Id="rId7" Type="http://schemas.openxmlformats.org/officeDocument/2006/relationships/diagramData" Target="../diagrams/data39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11" Type="http://schemas.microsoft.com/office/2007/relationships/diagramDrawing" Target="../diagrams/drawing39.xml"/><Relationship Id="rId5" Type="http://schemas.openxmlformats.org/officeDocument/2006/relationships/diagramColors" Target="../diagrams/colors38.xml"/><Relationship Id="rId10" Type="http://schemas.openxmlformats.org/officeDocument/2006/relationships/diagramColors" Target="../diagrams/colors39.xml"/><Relationship Id="rId4" Type="http://schemas.openxmlformats.org/officeDocument/2006/relationships/diagramQuickStyle" Target="../diagrams/quickStyle38.xml"/><Relationship Id="rId9" Type="http://schemas.openxmlformats.org/officeDocument/2006/relationships/diagramQuickStyle" Target="../diagrams/quickStyle3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1.xml"/><Relationship Id="rId3" Type="http://schemas.openxmlformats.org/officeDocument/2006/relationships/diagramLayout" Target="../diagrams/layout40.xml"/><Relationship Id="rId7" Type="http://schemas.openxmlformats.org/officeDocument/2006/relationships/diagramData" Target="../diagrams/data41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11" Type="http://schemas.microsoft.com/office/2007/relationships/diagramDrawing" Target="../diagrams/drawing41.xml"/><Relationship Id="rId5" Type="http://schemas.openxmlformats.org/officeDocument/2006/relationships/diagramColors" Target="../diagrams/colors40.xml"/><Relationship Id="rId10" Type="http://schemas.openxmlformats.org/officeDocument/2006/relationships/diagramColors" Target="../diagrams/colors41.xml"/><Relationship Id="rId4" Type="http://schemas.openxmlformats.org/officeDocument/2006/relationships/diagramQuickStyle" Target="../diagrams/quickStyle40.xml"/><Relationship Id="rId9" Type="http://schemas.openxmlformats.org/officeDocument/2006/relationships/diagramQuickStyle" Target="../diagrams/quickStyle4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3.xml"/><Relationship Id="rId3" Type="http://schemas.openxmlformats.org/officeDocument/2006/relationships/diagramLayout" Target="../diagrams/layout42.xml"/><Relationship Id="rId7" Type="http://schemas.openxmlformats.org/officeDocument/2006/relationships/diagramData" Target="../diagrams/data43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11" Type="http://schemas.microsoft.com/office/2007/relationships/diagramDrawing" Target="../diagrams/drawing43.xml"/><Relationship Id="rId5" Type="http://schemas.openxmlformats.org/officeDocument/2006/relationships/diagramColors" Target="../diagrams/colors42.xml"/><Relationship Id="rId10" Type="http://schemas.openxmlformats.org/officeDocument/2006/relationships/diagramColors" Target="../diagrams/colors43.xml"/><Relationship Id="rId4" Type="http://schemas.openxmlformats.org/officeDocument/2006/relationships/diagramQuickStyle" Target="../diagrams/quickStyle42.xml"/><Relationship Id="rId9" Type="http://schemas.openxmlformats.org/officeDocument/2006/relationships/diagramQuickStyle" Target="../diagrams/quickStyle4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Layout" Target="../diagrams/layout44.xml"/><Relationship Id="rId7" Type="http://schemas.openxmlformats.org/officeDocument/2006/relationships/image" Target="../media/image31.jpeg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10" Type="http://schemas.openxmlformats.org/officeDocument/2006/relationships/image" Target="../media/image34.jpeg"/><Relationship Id="rId4" Type="http://schemas.openxmlformats.org/officeDocument/2006/relationships/diagramQuickStyle" Target="../diagrams/quickStyle44.xml"/><Relationship Id="rId9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6.xml"/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12" Type="http://schemas.microsoft.com/office/2007/relationships/diagramDrawing" Target="../diagrams/drawing4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5.xml"/><Relationship Id="rId11" Type="http://schemas.openxmlformats.org/officeDocument/2006/relationships/diagramColors" Target="../diagrams/colors46.xml"/><Relationship Id="rId5" Type="http://schemas.openxmlformats.org/officeDocument/2006/relationships/diagramQuickStyle" Target="../diagrams/quickStyle45.xml"/><Relationship Id="rId10" Type="http://schemas.openxmlformats.org/officeDocument/2006/relationships/diagramQuickStyle" Target="../diagrams/quickStyle46.xml"/><Relationship Id="rId4" Type="http://schemas.openxmlformats.org/officeDocument/2006/relationships/diagramLayout" Target="../diagrams/layout45.xml"/><Relationship Id="rId9" Type="http://schemas.openxmlformats.org/officeDocument/2006/relationships/diagramLayout" Target="../diagrams/layout4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8.xml"/><Relationship Id="rId3" Type="http://schemas.openxmlformats.org/officeDocument/2006/relationships/diagramLayout" Target="../diagrams/layout47.xml"/><Relationship Id="rId7" Type="http://schemas.openxmlformats.org/officeDocument/2006/relationships/diagramData" Target="../diagrams/data48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11" Type="http://schemas.microsoft.com/office/2007/relationships/diagramDrawing" Target="../diagrams/drawing48.xml"/><Relationship Id="rId5" Type="http://schemas.openxmlformats.org/officeDocument/2006/relationships/diagramColors" Target="../diagrams/colors47.xml"/><Relationship Id="rId10" Type="http://schemas.openxmlformats.org/officeDocument/2006/relationships/diagramColors" Target="../diagrams/colors48.xml"/><Relationship Id="rId4" Type="http://schemas.openxmlformats.org/officeDocument/2006/relationships/diagramQuickStyle" Target="../diagrams/quickStyle47.xml"/><Relationship Id="rId9" Type="http://schemas.openxmlformats.org/officeDocument/2006/relationships/diagramQuickStyle" Target="../diagrams/quickStyle4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8956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11560" y="630932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 : Lukáš Tesař, Regionservis s.r.o.,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září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2013,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Poděbrady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59201373"/>
              </p:ext>
            </p:extLst>
          </p:nvPr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C:\Users\Lukáš Tesař\Desktop\DÁT DO PREZENTACE\315603-original1-v5x0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5" y="1395659"/>
            <a:ext cx="4419648" cy="248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Lukáš Tesař\Desktop\DÁT DO PREZENTACE\315612-original1-chzn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56" y="4114973"/>
            <a:ext cx="8695181" cy="25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Lukáš Tesař\Desktop\DÁT DO PREZENTACE\315615-original1-zwmgb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98" y="1401576"/>
            <a:ext cx="4419646" cy="24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38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428604"/>
          <a:ext cx="91440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917906"/>
              </p:ext>
            </p:extLst>
          </p:nvPr>
        </p:nvGraphicFramePr>
        <p:xfrm>
          <a:off x="304800" y="1714488"/>
          <a:ext cx="8686800" cy="4365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0509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428604"/>
          <a:ext cx="91440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220104"/>
              </p:ext>
            </p:extLst>
          </p:nvPr>
        </p:nvGraphicFramePr>
        <p:xfrm>
          <a:off x="304800" y="1714488"/>
          <a:ext cx="8686800" cy="4365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9144000" cy="4955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11560" y="616530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Částky jsou v mld. Kč 		                   Zdroj 2012 Ministerstvo financí ČR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51520" y="1484784"/>
          <a:ext cx="8640960" cy="4765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45046521"/>
              </p:ext>
            </p:extLst>
          </p:nvPr>
        </p:nvGraphicFramePr>
        <p:xfrm>
          <a:off x="0" y="428604"/>
          <a:ext cx="91440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405053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Šipka nahoru 5"/>
          <p:cNvSpPr/>
          <p:nvPr/>
        </p:nvSpPr>
        <p:spPr>
          <a:xfrm rot="10800000">
            <a:off x="539552" y="234888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nahoru 6"/>
          <p:cNvSpPr/>
          <p:nvPr/>
        </p:nvSpPr>
        <p:spPr>
          <a:xfrm rot="10800000">
            <a:off x="3513885" y="2708920"/>
            <a:ext cx="484632" cy="7772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 rot="10800000">
            <a:off x="6433365" y="238931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 rot="16200000">
            <a:off x="781868" y="4650045"/>
            <a:ext cx="484632" cy="762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 rot="16200000">
            <a:off x="3728628" y="4723311"/>
            <a:ext cx="484632" cy="689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 rot="10800000">
            <a:off x="6472890" y="423410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2" name="Skupina 11"/>
          <p:cNvGrpSpPr/>
          <p:nvPr/>
        </p:nvGrpSpPr>
        <p:grpSpPr>
          <a:xfrm>
            <a:off x="323528" y="6093296"/>
            <a:ext cx="8640960" cy="549349"/>
            <a:chOff x="971599" y="409"/>
            <a:chExt cx="7200801" cy="837381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3" name="Zaoblený obdélník 12"/>
            <p:cNvSpPr/>
            <p:nvPr/>
          </p:nvSpPr>
          <p:spPr>
            <a:xfrm>
              <a:off x="971599" y="409"/>
              <a:ext cx="7200801" cy="837381"/>
            </a:xfrm>
            <a:prstGeom prst="roundRect">
              <a:avLst/>
            </a:prstGeom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Zaoblený obdélník 4"/>
            <p:cNvSpPr/>
            <p:nvPr/>
          </p:nvSpPr>
          <p:spPr>
            <a:xfrm>
              <a:off x="1012477" y="41287"/>
              <a:ext cx="7119045" cy="7556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b="1" kern="1200" baseline="0" dirty="0" smtClean="0"/>
                <a:t>Šipky ukazují</a:t>
              </a:r>
              <a:r>
                <a:rPr lang="cs-CZ" sz="2000" b="1" kern="1200" dirty="0" smtClean="0"/>
                <a:t> vývoj / změnu od posledního údaje v květnu 2013</a:t>
              </a:r>
              <a:endParaRPr lang="cs-CZ" sz="2000" b="1" kern="1200" baseline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1226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51520" y="594928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Zdroj: Prezentace pana ředitele Jana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Zikla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MF ČR, na Konferenci o řízení hospodaření a financování samospráv, 12. 4, 2012 v Praze, pořádal Regionservis s.r.o. 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1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4546"/>
              </p:ext>
            </p:extLst>
          </p:nvPr>
        </p:nvGraphicFramePr>
        <p:xfrm>
          <a:off x="250825" y="1700213"/>
          <a:ext cx="8642350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List" r:id="rId8" imgW="5457766" imgH="2114640" progId="Excel.Sheet.8">
                  <p:embed/>
                </p:oleObj>
              </mc:Choice>
              <mc:Fallback>
                <p:oleObj name="List" r:id="rId8" imgW="5457766" imgH="211464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700213"/>
                        <a:ext cx="8642350" cy="321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6" name="Object 8"/>
          <p:cNvGraphicFramePr>
            <a:graphicFrameLocks noChangeAspect="1"/>
          </p:cNvGraphicFramePr>
          <p:nvPr/>
        </p:nvGraphicFramePr>
        <p:xfrm>
          <a:off x="251520" y="5157192"/>
          <a:ext cx="864096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List" r:id="rId10" imgW="6290937" imgH="544057" progId="Excel.Sheet.8">
                  <p:embed/>
                </p:oleObj>
              </mc:Choice>
              <mc:Fallback>
                <p:oleObj name="List" r:id="rId10" imgW="6290937" imgH="544057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157192"/>
                        <a:ext cx="8640960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89711859"/>
              </p:ext>
            </p:extLst>
          </p:nvPr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34496" y="611915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Zdroj: Ministerstvo financí ČR, Monitor státní pokladny www.statnipokladna.cz 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Lukáš Tesař\Desktop\DÁT DO PREZENTACE\Nový obrázek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" y="1412776"/>
            <a:ext cx="888523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6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80674288"/>
              </p:ext>
            </p:extLst>
          </p:nvPr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51520" y="6105507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Zdroj: Ministerstvo financí ČR, Monitor státní pokladny www.statnipokladna.cz </a:t>
            </a:r>
          </a:p>
        </p:txBody>
      </p:sp>
      <p:pic>
        <p:nvPicPr>
          <p:cNvPr id="2" name="Picture 2" descr="C:\Users\Lukáš Tesař\Desktop\DÁT DO PREZENTACE\Nový obrázek (1)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16732"/>
            <a:ext cx="8640960" cy="443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2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90827126"/>
              </p:ext>
            </p:extLst>
          </p:nvPr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51520" y="630932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Částky jsou v Kč, Zdroj: 2012, Fiskální výhled, Ministerstvo financí ČR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71157"/>
              </p:ext>
            </p:extLst>
          </p:nvPr>
        </p:nvGraphicFramePr>
        <p:xfrm>
          <a:off x="221942" y="1484784"/>
          <a:ext cx="8698063" cy="482453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73794"/>
                <a:gridCol w="2241423"/>
                <a:gridCol w="2241423"/>
                <a:gridCol w="2241423"/>
              </a:tblGrid>
              <a:tr h="576264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TITUL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76264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PŘÍJMY CELKEM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1 556 000 000 000 Kč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1 604 000 000 000 Kč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1 658 000 000 000 Kč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76264">
                <a:tc>
                  <a:txBody>
                    <a:bodyPr/>
                    <a:lstStyle/>
                    <a:p>
                      <a:pPr algn="ctr"/>
                      <a:r>
                        <a:rPr lang="cs-CZ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PŘÍJMY Z </a:t>
                      </a:r>
                      <a:r>
                        <a:rPr lang="cs-CZ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DANÍ</a:t>
                      </a:r>
                      <a:endParaRPr lang="cs-CZ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745 000 000 000 Kč</a:t>
                      </a:r>
                      <a:endParaRPr lang="cs-CZ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780 000 000 000 Kč</a:t>
                      </a:r>
                      <a:endParaRPr lang="cs-CZ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801 000 000 000 Kč</a:t>
                      </a:r>
                      <a:endParaRPr lang="cs-CZ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76264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Sociální příspěvky</a:t>
                      </a:r>
                      <a:endParaRPr lang="cs-CZ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593 000 000 000 Kč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608</a:t>
                      </a:r>
                      <a:r>
                        <a:rPr lang="cs-CZ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0</a:t>
                      </a:r>
                      <a:r>
                        <a:rPr lang="cs-CZ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00 000 000 Kč</a:t>
                      </a:r>
                      <a:endParaRPr lang="cs-CZ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631 000 000 000 Kč</a:t>
                      </a:r>
                      <a:endParaRPr lang="cs-CZ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76264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VÝDAJE CELKEM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1 697 000 000 000 Kč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1 731 000 000 000 Kč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1 774 000 000 000 Kč</a:t>
                      </a:r>
                    </a:p>
                  </a:txBody>
                  <a:tcPr anchor="ctr"/>
                </a:tc>
              </a:tr>
              <a:tr h="576264">
                <a:tc>
                  <a:txBody>
                    <a:bodyPr/>
                    <a:lstStyle/>
                    <a:p>
                      <a:pPr algn="ctr"/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ÚROKY Z DLUHŮ</a:t>
                      </a:r>
                      <a:endParaRPr lang="cs-CZ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EF0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55 000 000 000 Kč</a:t>
                      </a:r>
                      <a:endParaRPr lang="cs-CZ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EF0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57 000 000 000 Kč</a:t>
                      </a:r>
                      <a:endParaRPr lang="cs-CZ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EF0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60 000 000 000 Kč</a:t>
                      </a:r>
                      <a:endParaRPr lang="cs-CZ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EF0E9"/>
                    </a:solidFill>
                  </a:tcPr>
                </a:tc>
              </a:tr>
              <a:tr h="683477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Sociální transfery celkem</a:t>
                      </a:r>
                      <a:endParaRPr lang="cs-CZ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761 000 000 000 Kč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784 000 000 000 Kč</a:t>
                      </a:r>
                      <a:endParaRPr lang="cs-CZ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810 000 000 000 Kč</a:t>
                      </a:r>
                      <a:endParaRPr lang="cs-CZ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683477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VÝŠE</a:t>
                      </a:r>
                      <a:r>
                        <a:rPr lang="cs-CZ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br>
                        <a:rPr lang="cs-CZ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cs-CZ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VLÁDNÍHO DLUHU</a:t>
                      </a:r>
                      <a:endParaRPr lang="cs-CZ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1 560 000 000 000 KČ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1 670 000 000 000 KČ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1 768 000 000 000 KČ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3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76489"/>
              </p:ext>
            </p:extLst>
          </p:nvPr>
        </p:nvGraphicFramePr>
        <p:xfrm>
          <a:off x="899592" y="1556792"/>
          <a:ext cx="734481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92736099"/>
              </p:ext>
            </p:extLst>
          </p:nvPr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53342" y="6295973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Zdroj: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2013, Ministerstvo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financí ČR, Monitor státní pokladny www.statnipokladna.cz 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5897"/>
              </p:ext>
            </p:extLst>
          </p:nvPr>
        </p:nvGraphicFramePr>
        <p:xfrm>
          <a:off x="221943" y="1484785"/>
          <a:ext cx="8672358" cy="47093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90786"/>
                <a:gridCol w="1885295"/>
                <a:gridCol w="2136668"/>
                <a:gridCol w="1759609"/>
              </a:tblGrid>
              <a:tr h="1119836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KRAJSKÝ MONITOR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PŘÍJMY NA OBYVATELE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OBECNÍ MONITOR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PŘÍJMY NA OBYVATELE</a:t>
                      </a:r>
                    </a:p>
                  </a:txBody>
                  <a:tcPr anchor="ctr"/>
                </a:tc>
              </a:tr>
              <a:tr h="5579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KARLOVARSKÝ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271 000 KČ</a:t>
                      </a:r>
                      <a:endParaRPr lang="cs-CZ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MODRAVA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8 247 KČ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05317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PLZEŇSKÝ</a:t>
                      </a:r>
                      <a:endParaRPr lang="cs-CZ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195 000 KČ</a:t>
                      </a:r>
                      <a:endParaRPr lang="cs-CZ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BOŽÍ DAR</a:t>
                      </a:r>
                      <a:endParaRPr lang="cs-CZ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2 320 KČ</a:t>
                      </a:r>
                      <a:endParaRPr lang="cs-CZ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625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JIHOČESKÝ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193 000 KČ</a:t>
                      </a:r>
                      <a:endParaRPr lang="cs-CZ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HAMR NA JEZEŘE</a:t>
                      </a:r>
                      <a:endParaRPr lang="cs-CZ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1 701 KČ</a:t>
                      </a:r>
                      <a:endParaRPr lang="cs-CZ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72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VYSOČINA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182 000</a:t>
                      </a:r>
                      <a:r>
                        <a:rPr lang="cs-CZ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KČ</a:t>
                      </a:r>
                      <a:endParaRPr lang="cs-CZ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POMEZÍ NAD OHŘÍ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1 403 KČ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62576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JIHOMORAVSKÝ</a:t>
                      </a:r>
                      <a:endParaRPr lang="cs-CZ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173 000 KČ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HODONICE</a:t>
                      </a:r>
                      <a:endParaRPr lang="cs-CZ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1 309 KČ</a:t>
                      </a:r>
                      <a:endParaRPr lang="cs-CZ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37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55909118"/>
              </p:ext>
            </p:extLst>
          </p:nvPr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51520" y="630932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Částky jsou v mld. Kč, Zdroj: LISTOPAD 2012, Fiskální výhled, Ministerstvo financí ČR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566262"/>
              </p:ext>
            </p:extLst>
          </p:nvPr>
        </p:nvGraphicFramePr>
        <p:xfrm>
          <a:off x="221943" y="1484785"/>
          <a:ext cx="8670538" cy="482453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22194"/>
                <a:gridCol w="921192"/>
                <a:gridCol w="921192"/>
                <a:gridCol w="921192"/>
                <a:gridCol w="921192"/>
                <a:gridCol w="921192"/>
                <a:gridCol w="921192"/>
                <a:gridCol w="921192"/>
              </a:tblGrid>
              <a:tr h="475595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TITUL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2005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697838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STÁTNÍ ROZPOČET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-64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-138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-63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-78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-221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-176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-157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996912">
                <a:tc>
                  <a:txBody>
                    <a:bodyPr/>
                    <a:lstStyle/>
                    <a:p>
                      <a:pPr algn="ctr"/>
                      <a:r>
                        <a:rPr lang="cs-CZ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MIMOROZPOČTOVÉ FONDY CELKEM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EF0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-47</a:t>
                      </a:r>
                      <a:endParaRPr lang="cs-CZ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EF0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cs-CZ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EF0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-10</a:t>
                      </a:r>
                      <a:endParaRPr lang="cs-CZ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EF0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cs-CZ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EF0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cs-CZ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EF0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cs-CZ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EF0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-8</a:t>
                      </a:r>
                      <a:endParaRPr lang="cs-CZ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EF0E9"/>
                    </a:solidFill>
                  </a:tcPr>
                </a:tc>
              </a:tr>
              <a:tr h="996912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VEŘEJNÉ</a:t>
                      </a:r>
                      <a:r>
                        <a:rPr lang="cs-CZ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ZDRAVOTNÍ POJIŠTĚNÍ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cs-CZ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17</a:t>
                      </a:r>
                      <a:endParaRPr lang="cs-CZ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cs-CZ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-6</a:t>
                      </a:r>
                      <a:endParaRPr lang="cs-CZ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-7</a:t>
                      </a:r>
                      <a:endParaRPr lang="cs-CZ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-5</a:t>
                      </a:r>
                      <a:endParaRPr lang="cs-CZ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109320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ÚZEMNÍ SAMOSPRÁVNÉ CELKY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</a:p>
                  </a:txBody>
                  <a:tcPr anchor="ctr"/>
                </a:tc>
              </a:tr>
              <a:tr h="564078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SALDO</a:t>
                      </a:r>
                      <a:endParaRPr lang="cs-CZ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-104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-141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-44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-39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-248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-180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-171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8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51520" y="335699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Částky jsou v Kč 			                                   Zdroj Ministerstvo financí ČR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51519" y="1556791"/>
          <a:ext cx="8640960" cy="172091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06862"/>
                <a:gridCol w="2718503"/>
                <a:gridCol w="2815595"/>
              </a:tblGrid>
              <a:tr h="402075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TITUL VÝDAJE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617797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VÝDAJE</a:t>
                      </a:r>
                      <a:r>
                        <a:rPr lang="cs-CZ" sz="20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NA DŮCHODY</a:t>
                      </a:r>
                      <a:endParaRPr lang="cs-CZ" sz="20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346 213 000 </a:t>
                      </a:r>
                      <a:r>
                        <a:rPr lang="cs-CZ" sz="20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KČ</a:t>
                      </a:r>
                      <a:endParaRPr lang="cs-CZ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368 069 000 </a:t>
                      </a:r>
                      <a:r>
                        <a:rPr lang="cs-CZ" sz="20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KČ </a:t>
                      </a:r>
                      <a:endParaRPr lang="cs-CZ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92297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SALDO STÁTNÍHO ROZPOČTU</a:t>
                      </a:r>
                      <a:endParaRPr lang="cs-CZ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-156</a:t>
                      </a:r>
                      <a:r>
                        <a:rPr lang="cs-CZ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420 000 </a:t>
                      </a:r>
                      <a:r>
                        <a:rPr lang="cs-CZ" sz="20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r>
                        <a:rPr lang="cs-CZ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KČ</a:t>
                      </a:r>
                      <a:endParaRPr lang="cs-CZ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-135 000 </a:t>
                      </a:r>
                      <a:r>
                        <a:rPr lang="cs-CZ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r>
                        <a:rPr lang="cs-CZ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cs-CZ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r>
                        <a:rPr lang="cs-CZ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KČ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51520" y="3789040"/>
          <a:ext cx="8640963" cy="19624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80320"/>
                <a:gridCol w="1656185"/>
                <a:gridCol w="2664295"/>
                <a:gridCol w="1440163"/>
              </a:tblGrid>
              <a:tr h="337267">
                <a:tc gridSpan="4"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VZOR</a:t>
                      </a:r>
                      <a:r>
                        <a:rPr lang="cs-CZ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DAŇOVÝCH ODVODŮ ZAMĚSTNANCE S PRŮMĚRNOU MZDOU A 2 DĚTMI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65372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SUPER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HRUBÁ MZDA / HRUBÁ / ČISTÁ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34 931 KČ / 26 067 KČ / 22 252 KČ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65372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ZÁLOHA NA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DAŇ Z PŘÍJMŮ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5 250</a:t>
                      </a:r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KČ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02098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SOC.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POJ. ZAMĚSTNAVATEL</a:t>
                      </a:r>
                      <a:endParaRPr lang="cs-CZ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6 517 KČ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SOC.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POJ. ZAMĚSTNANEC</a:t>
                      </a:r>
                      <a:endParaRPr lang="cs-CZ" sz="1800" b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1 695 KČ</a:t>
                      </a:r>
                    </a:p>
                  </a:txBody>
                  <a:tcPr anchor="ctr"/>
                </a:tc>
              </a:tr>
              <a:tr h="4020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ZDR. 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POJ. ZAMĚSTNAVATEL</a:t>
                      </a:r>
                      <a:endParaRPr lang="cs-CZ" sz="1800" b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2 347 KČ</a:t>
                      </a:r>
                      <a:endParaRPr lang="cs-CZ" sz="20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ZDR. 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POJ. ZAMĚSTNANEC</a:t>
                      </a:r>
                      <a:endParaRPr lang="cs-CZ" sz="1800" b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1 174 KČ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251520" y="5949280"/>
          <a:ext cx="8640963" cy="762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40963"/>
              </a:tblGrid>
              <a:tr h="337267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POČET</a:t>
                      </a:r>
                      <a:r>
                        <a:rPr lang="cs-CZ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OSOB S JEDINÝM NEBO HLAVNÍM ZAMĚSTNÁNÍM V KRAJÍCH ČR ROK 2009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65372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4 934 400 OSOB </a:t>
                      </a:r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/ MUŽI 2 823 700 / ŽENY 2 110 500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51520" y="630932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Zdroj: Státní závěrečný účet za rok 2011, Ministerstvo financí ČR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237536"/>
              </p:ext>
            </p:extLst>
          </p:nvPr>
        </p:nvGraphicFramePr>
        <p:xfrm>
          <a:off x="251520" y="1484784"/>
          <a:ext cx="8640962" cy="484893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64296"/>
                <a:gridCol w="2952328"/>
                <a:gridCol w="3024338"/>
              </a:tblGrid>
              <a:tr h="387431"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ROZPOČET</a:t>
                      </a:r>
                      <a:r>
                        <a:rPr lang="cs-CZ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NA ROK 2011</a:t>
                      </a:r>
                      <a:r>
                        <a:rPr lang="cs-CZ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cs-CZ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SKUTEČNOST ZA ROK 2011</a:t>
                      </a:r>
                      <a:endParaRPr lang="cs-CZ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1685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DAŇOVÉ PŘÍJMY</a:t>
                      </a:r>
                      <a:endParaRPr lang="cs-CZ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17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501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400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KČ</a:t>
                      </a:r>
                      <a:endParaRPr lang="cs-CZ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17 261 000 </a:t>
                      </a:r>
                      <a:r>
                        <a:rPr lang="cs-CZ" sz="20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K</a:t>
                      </a: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Č</a:t>
                      </a:r>
                      <a:endParaRPr lang="cs-CZ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16850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NEDAŇOVÉ PŘÍJMY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16 451 900 000 KČ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16 086 200 000 KČ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16850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KAPITÁLOVÉ PŘÍJMY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0 KČ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500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000 KČ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16850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PŘIJATÉ TRANSFERY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150 000 </a:t>
                      </a:r>
                      <a:r>
                        <a:rPr lang="cs-CZ" sz="2000" b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KČ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133 500 000 KČ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16850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PŘIJATÉ DOTACE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97 219 600 000 KČ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70 031 700 000 KČ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685455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Z TOHO ZE STÁTNÍHO ROZPOČTU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96 366 900 000 KČ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69 184 600 000 KČ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1685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PŘÍJMY CELKEM</a:t>
                      </a:r>
                      <a:endParaRPr lang="cs-CZ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131 322 900 000 KČ</a:t>
                      </a:r>
                      <a:endParaRPr lang="cs-CZ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103 512 900 000 KČ</a:t>
                      </a:r>
                      <a:endParaRPr lang="cs-CZ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1685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BĚŽNÉ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VÝDAJE</a:t>
                      </a:r>
                      <a:endParaRPr lang="cs-CZ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65 834 700 000 KČ</a:t>
                      </a:r>
                      <a:endParaRPr lang="cs-CZ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53 664 500 000 KČ</a:t>
                      </a:r>
                      <a:endParaRPr lang="cs-CZ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1685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KAPITÁLOVÉ VÝDAJE</a:t>
                      </a:r>
                      <a:endParaRPr lang="cs-CZ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81 971 700 000 KČ</a:t>
                      </a:r>
                      <a:endParaRPr lang="cs-CZ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57 602 400 000 KČ</a:t>
                      </a:r>
                      <a:endParaRPr lang="cs-CZ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1685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SALDO</a:t>
                      </a:r>
                      <a:endParaRPr lang="cs-CZ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-16 483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400 000 KČ</a:t>
                      </a:r>
                      <a:endParaRPr lang="cs-CZ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-7 754 000 </a:t>
                      </a:r>
                      <a:r>
                        <a:rPr lang="cs-CZ" sz="20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KČ</a:t>
                      </a:r>
                      <a:endParaRPr lang="cs-CZ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428604"/>
          <a:ext cx="91440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085194"/>
              </p:ext>
            </p:extLst>
          </p:nvPr>
        </p:nvGraphicFramePr>
        <p:xfrm>
          <a:off x="304800" y="1484784"/>
          <a:ext cx="86868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853213"/>
              </p:ext>
            </p:extLst>
          </p:nvPr>
        </p:nvGraphicFramePr>
        <p:xfrm>
          <a:off x="304800" y="1554162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9144000" cy="4955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68393325"/>
              </p:ext>
            </p:extLst>
          </p:nvPr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51520" y="630932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Částky jsou v mld. Kč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Zdroj 2012, MF ČR a  www.regionservis.net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966380"/>
              </p:ext>
            </p:extLst>
          </p:nvPr>
        </p:nvGraphicFramePr>
        <p:xfrm>
          <a:off x="107507" y="1576098"/>
          <a:ext cx="8928992" cy="47302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38330"/>
                <a:gridCol w="3421225"/>
                <a:gridCol w="889417"/>
                <a:gridCol w="667062"/>
                <a:gridCol w="889417"/>
                <a:gridCol w="667062"/>
                <a:gridCol w="889417"/>
                <a:gridCol w="667062"/>
              </a:tblGrid>
              <a:tr h="56100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rozpočtová skladba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</a:rPr>
                        <a:t>částky jsou uvedeny v miliardách Kč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2011 skutečnost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2012 </a:t>
                      </a:r>
                      <a:r>
                        <a:rPr lang="cs-CZ" sz="1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skutečnost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</a:rPr>
                        <a:t>2013 predikce*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</a:tr>
              <a:tr h="426610">
                <a:tc>
                  <a:txBody>
                    <a:bodyPr/>
                    <a:lstStyle/>
                    <a:p>
                      <a:pPr algn="l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inkaso celkem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podíl obce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inkaso celkem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podíl obce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inkaso celkem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solidFill>
                            <a:schemeClr val="bg1"/>
                          </a:solidFill>
                          <a:effectLst/>
                        </a:rPr>
                        <a:t>podíl obce</a:t>
                      </a:r>
                      <a:endParaRPr lang="cs-CZ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</a:tr>
              <a:tr h="21664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u="none" strike="noStrike" dirty="0">
                          <a:effectLst/>
                        </a:rPr>
                        <a:t>111</a:t>
                      </a:r>
                      <a:endParaRPr lang="cs-CZ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DPFO - CELKEM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effectLst/>
                        </a:rPr>
                        <a:t>136,69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31,78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 smtClean="0">
                          <a:effectLst/>
                        </a:rPr>
                        <a:t>136,29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31,60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effectLst/>
                        </a:rPr>
                        <a:t>137,50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37,70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/>
                </a:tc>
              </a:tr>
              <a:tr h="21664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u="none" strike="noStrike">
                          <a:effectLst/>
                        </a:rPr>
                        <a:t>1111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DPFO - závislá celkem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115,90</a:t>
                      </a:r>
                      <a:endParaRPr lang="cs-CZ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26,66</a:t>
                      </a:r>
                      <a:endParaRPr lang="cs-CZ" sz="14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119,79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27,60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120,20</a:t>
                      </a:r>
                      <a:endParaRPr lang="cs-CZ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32,10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</a:tr>
              <a:tr h="216644">
                <a:tc>
                  <a:txBody>
                    <a:bodyPr/>
                    <a:lstStyle/>
                    <a:p>
                      <a:pPr algn="l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DPFO - závislá sdílená část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effectLst/>
                        </a:rPr>
                        <a:t>114,20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solidFill>
                            <a:schemeClr val="bg1"/>
                          </a:solidFill>
                          <a:effectLst/>
                        </a:rPr>
                        <a:t>24,96</a:t>
                      </a:r>
                      <a:endParaRPr lang="cs-CZ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 smtClean="0">
                          <a:effectLst/>
                        </a:rPr>
                        <a:t>117,99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25,80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effectLst/>
                        </a:rPr>
                        <a:t>118,20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30,10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</a:tr>
              <a:tr h="216644">
                <a:tc>
                  <a:txBody>
                    <a:bodyPr/>
                    <a:lstStyle/>
                    <a:p>
                      <a:pPr algn="l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DPFO - závislá 1,5% motiv.***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effectLst/>
                        </a:rPr>
                        <a:t>1,70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1,70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effectLst/>
                        </a:rPr>
                        <a:t>1,80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1,80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>
                          <a:effectLst/>
                        </a:rPr>
                        <a:t>2,00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2,00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</a:tr>
              <a:tr h="21664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u="none" strike="noStrike">
                          <a:effectLst/>
                        </a:rPr>
                        <a:t>1112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DPFO - z přiznání celkem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10,60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2,74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3,26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1,30</a:t>
                      </a:r>
                      <a:endParaRPr lang="cs-CZ" sz="14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5,10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2,40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</a:tr>
              <a:tr h="216644">
                <a:tc>
                  <a:txBody>
                    <a:bodyPr/>
                    <a:lstStyle/>
                    <a:p>
                      <a:pPr algn="l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u="none" strike="noStrike">
                          <a:effectLst/>
                        </a:rPr>
                        <a:t>DPFO - z přiznání sdílená část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effectLst/>
                        </a:rPr>
                        <a:t>7,40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solidFill>
                            <a:schemeClr val="bg1"/>
                          </a:solidFill>
                          <a:effectLst/>
                        </a:rPr>
                        <a:t>1,40</a:t>
                      </a:r>
                      <a:endParaRPr lang="cs-CZ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>
                          <a:effectLst/>
                        </a:rPr>
                        <a:t>0,80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solidFill>
                            <a:schemeClr val="bg1"/>
                          </a:solidFill>
                          <a:effectLst/>
                        </a:rPr>
                        <a:t>0,40</a:t>
                      </a:r>
                      <a:endParaRPr lang="cs-CZ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effectLst/>
                        </a:rPr>
                        <a:t>1,90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0,80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</a:tr>
              <a:tr h="216644">
                <a:tc>
                  <a:txBody>
                    <a:bodyPr/>
                    <a:lstStyle/>
                    <a:p>
                      <a:pPr algn="l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u="none" strike="noStrike" dirty="0">
                          <a:effectLst/>
                        </a:rPr>
                        <a:t>DPFO - z přiznání 30%***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effectLst/>
                        </a:rPr>
                        <a:t>3,20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1,34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 smtClean="0">
                          <a:effectLst/>
                        </a:rPr>
                        <a:t>2,46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0,90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effectLst/>
                        </a:rPr>
                        <a:t>3,20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0,90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</a:tr>
              <a:tr h="21664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1113</a:t>
                      </a:r>
                      <a:endParaRPr lang="cs-CZ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DPFO - zvl. sazba, z kapitálových výnosů</a:t>
                      </a:r>
                      <a:endParaRPr lang="cs-CZ" sz="14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10,19</a:t>
                      </a:r>
                      <a:endParaRPr lang="cs-CZ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2,38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13,24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2,70</a:t>
                      </a:r>
                      <a:endParaRPr lang="cs-CZ" sz="14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12,20</a:t>
                      </a:r>
                      <a:endParaRPr lang="cs-CZ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3,20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</a:tr>
              <a:tr h="21664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u="none" strike="noStrike">
                          <a:effectLst/>
                        </a:rPr>
                        <a:t>112</a:t>
                      </a:r>
                      <a:endParaRPr lang="cs-CZ" sz="1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DPPO - CELKEM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123,91</a:t>
                      </a:r>
                      <a:endParaRPr lang="cs-CZ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30,81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128,00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31,40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125,20</a:t>
                      </a:r>
                      <a:endParaRPr lang="cs-CZ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34,90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</a:tr>
              <a:tr h="21664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u="none" strike="noStrike">
                          <a:effectLst/>
                        </a:rPr>
                        <a:t>1121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u="none" strike="noStrike" dirty="0">
                          <a:effectLst/>
                        </a:rPr>
                        <a:t>DPPO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>
                          <a:effectLst/>
                        </a:rPr>
                        <a:t>117,71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25,05</a:t>
                      </a:r>
                      <a:endParaRPr lang="cs-CZ" sz="1400" b="1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 smtClean="0">
                          <a:effectLst/>
                        </a:rPr>
                        <a:t>121,80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25,70</a:t>
                      </a:r>
                      <a:endParaRPr lang="cs-CZ" sz="1400" b="1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effectLst/>
                        </a:rPr>
                        <a:t>119,00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29,20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/>
                </a:tc>
              </a:tr>
              <a:tr h="21664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u="none" strike="noStrike">
                          <a:effectLst/>
                        </a:rPr>
                        <a:t>1122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u="none" strike="noStrike" dirty="0">
                          <a:effectLst/>
                        </a:rPr>
                        <a:t>DPPO placená obcemi a kraji***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effectLst/>
                        </a:rPr>
                        <a:t>6,20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5,76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>
                          <a:effectLst/>
                        </a:rPr>
                        <a:t>6,20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5,70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effectLst/>
                        </a:rPr>
                        <a:t>6,20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5,70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</a:tr>
              <a:tr h="21664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u="none" strike="noStrike">
                          <a:effectLst/>
                        </a:rPr>
                        <a:t>1211</a:t>
                      </a:r>
                      <a:endParaRPr lang="cs-CZ" sz="1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DPH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275,39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58,75</a:t>
                      </a:r>
                      <a:endParaRPr lang="cs-CZ" sz="14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278,2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57,07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276,10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62,40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</a:tr>
              <a:tr h="21664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u="none" strike="noStrike">
                          <a:effectLst/>
                        </a:rPr>
                        <a:t>1511</a:t>
                      </a:r>
                      <a:endParaRPr lang="cs-CZ" sz="1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u="none" strike="noStrike" dirty="0">
                          <a:effectLst/>
                        </a:rPr>
                        <a:t>Daň z nemovitosti***</a:t>
                      </a:r>
                      <a:endParaRPr lang="cs-CZ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effectLst/>
                        </a:rPr>
                        <a:t>8,61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8,61</a:t>
                      </a:r>
                      <a:endParaRPr lang="cs-CZ" sz="1400" b="1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>
                          <a:effectLst/>
                        </a:rPr>
                        <a:t>9,00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9,00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effectLst/>
                        </a:rPr>
                        <a:t>9,00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solidFill>
                            <a:schemeClr val="bg1"/>
                          </a:solidFill>
                          <a:effectLst/>
                        </a:rPr>
                        <a:t>9,00</a:t>
                      </a:r>
                      <a:endParaRPr lang="cs-CZ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</a:tr>
              <a:tr h="21664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u="none" strike="noStrike">
                          <a:effectLst/>
                        </a:rPr>
                        <a:t>134-136</a:t>
                      </a:r>
                      <a:endParaRPr lang="cs-CZ" sz="1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u="none" strike="noStrike">
                          <a:effectLst/>
                        </a:rPr>
                        <a:t>Místní správní poplatky***</a:t>
                      </a:r>
                      <a:endParaRPr lang="cs-CZ" sz="1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effectLst/>
                        </a:rPr>
                        <a:t>5,90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5,90</a:t>
                      </a:r>
                      <a:endParaRPr lang="cs-CZ" sz="1400" b="1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effectLst/>
                        </a:rPr>
                        <a:t>6,00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6,00</a:t>
                      </a:r>
                      <a:endParaRPr lang="cs-CZ" sz="1400" b="1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effectLst/>
                        </a:rPr>
                        <a:t>6,05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solidFill>
                            <a:schemeClr val="bg1"/>
                          </a:solidFill>
                          <a:effectLst/>
                        </a:rPr>
                        <a:t>6,05</a:t>
                      </a:r>
                      <a:endParaRPr lang="cs-CZ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</a:tr>
              <a:tr h="21664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u="none" strike="noStrike" dirty="0">
                          <a:effectLst/>
                        </a:rPr>
                        <a:t>133</a:t>
                      </a:r>
                      <a:endParaRPr lang="cs-CZ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u="none" strike="noStrike" dirty="0">
                          <a:effectLst/>
                        </a:rPr>
                        <a:t>Poplatky za </a:t>
                      </a:r>
                      <a:r>
                        <a:rPr lang="cs-CZ" sz="1400" b="0" u="none" strike="noStrike" dirty="0" err="1">
                          <a:effectLst/>
                        </a:rPr>
                        <a:t>zněčišťování</a:t>
                      </a:r>
                      <a:r>
                        <a:rPr lang="cs-CZ" sz="1400" b="0" u="none" strike="noStrike" dirty="0">
                          <a:effectLst/>
                        </a:rPr>
                        <a:t> životního prostředí***</a:t>
                      </a:r>
                      <a:endParaRPr lang="cs-CZ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effectLst/>
                        </a:rPr>
                        <a:t>7,51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6,05</a:t>
                      </a:r>
                      <a:endParaRPr lang="cs-CZ" sz="1400" b="1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effectLst/>
                        </a:rPr>
                        <a:t>7,50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6,00</a:t>
                      </a:r>
                      <a:endParaRPr lang="cs-CZ" sz="1400" b="1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effectLst/>
                        </a:rPr>
                        <a:t>7,50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solidFill>
                            <a:schemeClr val="bg1"/>
                          </a:solidFill>
                          <a:effectLst/>
                        </a:rPr>
                        <a:t>5,95</a:t>
                      </a:r>
                      <a:endParaRPr lang="cs-CZ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/>
                </a:tc>
              </a:tr>
              <a:tr h="216644">
                <a:tc>
                  <a:txBody>
                    <a:bodyPr/>
                    <a:lstStyle/>
                    <a:p>
                      <a:pPr algn="l" fontAlgn="ctr"/>
                      <a:endParaRPr lang="cs-CZ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CELKEM SDÍLENÉ DAŇOVÉ PŘÍJMY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543,50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141,90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549,99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141,20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546,30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156,00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87" marR="6787" marT="6787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20867084"/>
              </p:ext>
            </p:extLst>
          </p:nvPr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467544" y="6309319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dirty="0" smtClean="0"/>
              <a:t>*) jde o součet nezaokrouhlených dat (tj. přesnější výsledek, tj. oproti součtu </a:t>
            </a:r>
            <a:r>
              <a:rPr lang="cs-CZ" sz="1400" dirty="0" err="1" smtClean="0"/>
              <a:t>zaokr</a:t>
            </a:r>
            <a:r>
              <a:rPr lang="cs-CZ" sz="1400" dirty="0" smtClean="0"/>
              <a:t>. hodnot z předchozích tab. vznikají desetinové rozdíly) </a:t>
            </a:r>
            <a:r>
              <a:rPr lang="cs-CZ" sz="1400" b="1" dirty="0" smtClean="0"/>
              <a:t>**) INKASO VČETNĚ ODVODŮ NA LOTERIE</a:t>
            </a:r>
            <a:endParaRPr lang="cs-CZ" sz="1400" b="1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830981"/>
              </p:ext>
            </p:extLst>
          </p:nvPr>
        </p:nvGraphicFramePr>
        <p:xfrm>
          <a:off x="251518" y="1556793"/>
          <a:ext cx="8640963" cy="4754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86141"/>
                <a:gridCol w="1109137"/>
                <a:gridCol w="1109137"/>
                <a:gridCol w="1109137"/>
                <a:gridCol w="1109137"/>
                <a:gridCol w="1109137"/>
                <a:gridCol w="1109137"/>
              </a:tblGrid>
              <a:tr h="348962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∑ VYBRANÉ</a:t>
                      </a:r>
                      <a:r>
                        <a:rPr lang="cs-CZ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DP*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201</a:t>
                      </a:r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48962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LEDEN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55,63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54,26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55,40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58,31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61,12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65,10**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48962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ÚNOR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66,37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65,16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67,91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64,18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68,22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83,72**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48962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BŘEZEN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135,69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121,83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128,57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121,31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125,25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141,16**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48962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DUBEN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169,47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154,48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162,70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158,25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167,33**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172,90**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48962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KVĚTEN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191,94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174,63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181,34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184,84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182,11**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204,29**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48962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ČERVEN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280,38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248,25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266,17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263,64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257,77**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276,87**</a:t>
                      </a:r>
                      <a:endParaRPr lang="cs-CZ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48962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ČERVENEC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345,04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296,06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312,31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314,79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318,25**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324,64**</a:t>
                      </a:r>
                      <a:endParaRPr lang="cs-CZ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48962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SRPEN</a:t>
                      </a:r>
                      <a:endParaRPr lang="cs-CZ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364,06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312,97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332,89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332,11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338,25**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356,59**</a:t>
                      </a:r>
                      <a:endParaRPr lang="cs-CZ" b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48962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ZÁŘÍ</a:t>
                      </a:r>
                      <a:endParaRPr lang="cs-CZ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433,57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366,86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389,42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388,11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397,81**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48962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ŘÍJEN</a:t>
                      </a:r>
                      <a:endParaRPr lang="cs-CZ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487,96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417,68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442,84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442,40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454,22**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48962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LISTOPAD</a:t>
                      </a:r>
                      <a:endParaRPr lang="cs-CZ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511,93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440,42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461,32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464,34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479,48**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48962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PROSINEC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581,01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499,95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523,42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526,87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543,81**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84989823"/>
              </p:ext>
            </p:extLst>
          </p:nvPr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51520" y="630932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 smtClean="0"/>
              <a:t>Zdroj: Ministerstvo financí České republiky, www.mfcr.cz</a:t>
            </a:r>
            <a:endParaRPr lang="cs-CZ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096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9144000" cy="4955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232273500"/>
              </p:ext>
            </p:extLst>
          </p:nvPr>
        </p:nvGraphicFramePr>
        <p:xfrm>
          <a:off x="-1836712" y="1397000"/>
          <a:ext cx="13105456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51520" y="6519446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 2009, Ministerstvo financí ČR, 2010-2011 ekonomický portál www.</a:t>
            </a:r>
            <a:r>
              <a:rPr lang="cs-CZ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regionservis.net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814393"/>
              </p:ext>
            </p:extLst>
          </p:nvPr>
        </p:nvGraphicFramePr>
        <p:xfrm>
          <a:off x="251518" y="1556793"/>
          <a:ext cx="8640962" cy="483732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88233"/>
                <a:gridCol w="2232247"/>
                <a:gridCol w="2160241"/>
                <a:gridCol w="2160241"/>
              </a:tblGrid>
              <a:tr h="446808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TITUL VÝDAJE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201</a:t>
                      </a:r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9925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DAŇOVÉ</a:t>
                      </a:r>
                      <a:r>
                        <a:rPr lang="cs-CZ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PŘÍJMY </a:t>
                      </a:r>
                      <a:r>
                        <a:rPr lang="cs-CZ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(v.č.</a:t>
                      </a:r>
                      <a:r>
                        <a:rPr lang="cs-CZ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Prahy 4</a:t>
                      </a:r>
                      <a:r>
                        <a:rPr lang="en-US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cs-CZ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mld.)</a:t>
                      </a:r>
                      <a:endParaRPr lang="cs-CZ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142 885 547 920 Kč</a:t>
                      </a:r>
                      <a:endParaRPr lang="cs-CZ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141 901 390 </a:t>
                      </a:r>
                      <a:r>
                        <a:rPr lang="cs-CZ" b="1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390</a:t>
                      </a:r>
                      <a:r>
                        <a:rPr lang="cs-CZ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Kč</a:t>
                      </a:r>
                      <a:endParaRPr lang="cs-CZ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145 534 554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590 </a:t>
                      </a:r>
                      <a:r>
                        <a:rPr lang="cs-CZ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Kč</a:t>
                      </a:r>
                      <a:endParaRPr lang="cs-CZ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46808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NEDAŇOVÉ</a:t>
                      </a:r>
                      <a:r>
                        <a:rPr lang="cs-CZ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PŘÍJMY</a:t>
                      </a:r>
                      <a:endParaRPr lang="cs-CZ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27 181 948 210 Kč</a:t>
                      </a:r>
                      <a:endParaRPr lang="cs-CZ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28 648 689 060 Kč</a:t>
                      </a:r>
                      <a:endParaRPr lang="cs-CZ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28 790 365 960 </a:t>
                      </a:r>
                      <a:r>
                        <a:rPr lang="cs-CZ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Kč</a:t>
                      </a:r>
                      <a:endParaRPr lang="cs-CZ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9925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KAPITÁLOVÉ</a:t>
                      </a:r>
                      <a:r>
                        <a:rPr lang="cs-CZ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PŘÍJMY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12 769 005 170 Kč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8 508 240 210 Kč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8 </a:t>
                      </a:r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742</a:t>
                      </a: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712</a:t>
                      </a: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450</a:t>
                      </a: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Kč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46808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PŘIJATÉ</a:t>
                      </a:r>
                      <a:r>
                        <a:rPr lang="cs-CZ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DOTACE</a:t>
                      </a:r>
                      <a:endParaRPr lang="cs-CZ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100 783 645 890 Kč</a:t>
                      </a:r>
                      <a:endParaRPr lang="cs-CZ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89 548 839 450 Kč</a:t>
                      </a:r>
                      <a:endParaRPr lang="cs-CZ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58 003 637 910 </a:t>
                      </a:r>
                      <a:r>
                        <a:rPr lang="cs-CZ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Kč</a:t>
                      </a:r>
                      <a:endParaRPr lang="cs-CZ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46808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BĚŽNÉ VÝDAJE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-199 301 388 960 Kč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-194 009 164 030 Kč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-167 661 404 060 </a:t>
                      </a: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Kč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64927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KAPITÁLOVÉ VÝDAJE</a:t>
                      </a:r>
                      <a:endParaRPr lang="cs-CZ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-87 715 590 310 Kč</a:t>
                      </a:r>
                      <a:endParaRPr lang="cs-CZ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-75 785 825 420 Kč</a:t>
                      </a:r>
                      <a:endParaRPr lang="cs-CZ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67 413 752 450 </a:t>
                      </a:r>
                      <a:r>
                        <a:rPr lang="cs-CZ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Kč</a:t>
                      </a:r>
                      <a:endParaRPr lang="cs-CZ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64927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SALDO CELKEM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-3 396</a:t>
                      </a:r>
                      <a:r>
                        <a:rPr lang="cs-CZ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632</a:t>
                      </a: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120 Kč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-1 187 830</a:t>
                      </a: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460 Kč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5 996 114 520 </a:t>
                      </a: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Kč</a:t>
                      </a:r>
                    </a:p>
                  </a:txBody>
                  <a:tcPr anchor="ctr"/>
                </a:tc>
              </a:tr>
              <a:tr h="564927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ZŮSTATKY</a:t>
                      </a:r>
                      <a:r>
                        <a:rPr lang="cs-CZ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NA ÚČTECH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57 253 616 420 Kč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55 891 062 230 Kč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70</a:t>
                      </a:r>
                      <a:r>
                        <a:rPr lang="en-US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159 149 910 </a:t>
                      </a: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Kč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2091822"/>
              </p:ext>
            </p:extLst>
          </p:nvPr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51520" y="630932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     Zdroj: 2012 Ministerstvo financí ČR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255446"/>
              </p:ext>
            </p:extLst>
          </p:nvPr>
        </p:nvGraphicFramePr>
        <p:xfrm>
          <a:off x="251518" y="1556793"/>
          <a:ext cx="8640963" cy="125184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968554"/>
                <a:gridCol w="1152128"/>
                <a:gridCol w="1224136"/>
                <a:gridCol w="1296145"/>
              </a:tblGrid>
              <a:tr h="315899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TITUL DANĚ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2009 v Kč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2010 v Kč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2011 v Kč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20329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DAŇ</a:t>
                      </a:r>
                      <a:r>
                        <a:rPr lang="cs-CZ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cs-CZ" sz="16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DAROVACÍ, DĚDICKÁ A </a:t>
                      </a:r>
                      <a:r>
                        <a:rPr lang="cs-CZ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Z PŘEVODU NEMOVITOSTÍ</a:t>
                      </a:r>
                      <a:endParaRPr lang="cs-CZ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8 059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mil.</a:t>
                      </a:r>
                      <a:endParaRPr lang="cs-CZ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7 678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mil.</a:t>
                      </a:r>
                      <a:endParaRPr lang="cs-CZ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11 719 mil. 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15899">
                <a:tc>
                  <a:txBody>
                    <a:bodyPr/>
                    <a:lstStyle/>
                    <a:p>
                      <a:pPr algn="ctr"/>
                      <a:r>
                        <a:rPr lang="cs-CZ" sz="17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VÝNOS Z ODVODŮ LOTERIÍ K 31.12.2012</a:t>
                      </a:r>
                      <a:endParaRPr lang="cs-CZ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1 286,7 mil. Kč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3" name="Skupina 12"/>
          <p:cNvGrpSpPr/>
          <p:nvPr/>
        </p:nvGrpSpPr>
        <p:grpSpPr>
          <a:xfrm>
            <a:off x="251520" y="2996952"/>
            <a:ext cx="8640960" cy="622176"/>
            <a:chOff x="666803" y="0"/>
            <a:chExt cx="7353191" cy="8382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4" name="Zaoblený obdélník 13"/>
            <p:cNvSpPr/>
            <p:nvPr/>
          </p:nvSpPr>
          <p:spPr>
            <a:xfrm>
              <a:off x="666803" y="0"/>
              <a:ext cx="7353191" cy="838200"/>
            </a:xfrm>
            <a:prstGeom prst="roundRect">
              <a:avLst/>
            </a:prstGeom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Zaoblený obdélník 4"/>
            <p:cNvSpPr/>
            <p:nvPr/>
          </p:nvSpPr>
          <p:spPr>
            <a:xfrm>
              <a:off x="707722" y="40918"/>
              <a:ext cx="7271356" cy="7563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500" b="1" kern="1200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MÁME MOŽNOST</a:t>
              </a:r>
              <a:r>
                <a:rPr lang="cs-CZ" sz="25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SI</a:t>
              </a:r>
              <a:r>
                <a:rPr lang="cs-CZ" sz="2500" b="1" kern="1200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ZVOLIT</a:t>
              </a:r>
              <a:r>
                <a:rPr lang="cs-CZ" sz="25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KAM BUDEME MÍŘIT</a:t>
              </a:r>
              <a:endParaRPr lang="cs-CZ" sz="2500" b="1" kern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7" name="Diagram 16"/>
          <p:cNvGraphicFramePr/>
          <p:nvPr/>
        </p:nvGraphicFramePr>
        <p:xfrm>
          <a:off x="251520" y="3789040"/>
          <a:ext cx="864096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96082087"/>
              </p:ext>
            </p:extLst>
          </p:nvPr>
        </p:nvGraphicFramePr>
        <p:xfrm>
          <a:off x="0" y="428604"/>
          <a:ext cx="91440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990396"/>
              </p:ext>
            </p:extLst>
          </p:nvPr>
        </p:nvGraphicFramePr>
        <p:xfrm>
          <a:off x="304800" y="1484784"/>
          <a:ext cx="86868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74695946"/>
              </p:ext>
            </p:extLst>
          </p:nvPr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Zástupný symbol pro obsah 6" descr="image005_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6012160" y="4437112"/>
            <a:ext cx="2880320" cy="2160240"/>
          </a:xfrm>
        </p:spPr>
      </p:pic>
      <p:pic>
        <p:nvPicPr>
          <p:cNvPr id="8" name="Obrázek 7" descr="image008_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2924944"/>
            <a:ext cx="2736304" cy="3648405"/>
          </a:xfrm>
          <a:prstGeom prst="rect">
            <a:avLst/>
          </a:prstGeom>
        </p:spPr>
      </p:pic>
      <p:pic>
        <p:nvPicPr>
          <p:cNvPr id="9" name="Obrázek 8" descr="image012_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2924944"/>
            <a:ext cx="2662857" cy="3672408"/>
          </a:xfrm>
          <a:prstGeom prst="rect">
            <a:avLst/>
          </a:prstGeom>
        </p:spPr>
      </p:pic>
      <p:pic>
        <p:nvPicPr>
          <p:cNvPr id="10" name="Obrázek 9" descr="image031_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12160" y="1988840"/>
            <a:ext cx="2880320" cy="2160240"/>
          </a:xfrm>
          <a:prstGeom prst="rect">
            <a:avLst/>
          </a:prstGeom>
        </p:spPr>
      </p:pic>
      <p:grpSp>
        <p:nvGrpSpPr>
          <p:cNvPr id="11" name="Skupina 10"/>
          <p:cNvGrpSpPr/>
          <p:nvPr/>
        </p:nvGrpSpPr>
        <p:grpSpPr>
          <a:xfrm>
            <a:off x="107504" y="1484784"/>
            <a:ext cx="5688632" cy="1224136"/>
            <a:chOff x="666802" y="-39923"/>
            <a:chExt cx="7353192" cy="918047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2" name="Zaoblený obdélník 11"/>
            <p:cNvSpPr/>
            <p:nvPr/>
          </p:nvSpPr>
          <p:spPr>
            <a:xfrm>
              <a:off x="666802" y="409"/>
              <a:ext cx="7353192" cy="837381"/>
            </a:xfrm>
            <a:prstGeom prst="roundRect">
              <a:avLst/>
            </a:prstGeom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Zaoblený obdélník 4"/>
            <p:cNvSpPr/>
            <p:nvPr/>
          </p:nvSpPr>
          <p:spPr>
            <a:xfrm>
              <a:off x="852959" y="-39923"/>
              <a:ext cx="7126158" cy="9180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85725" rIns="171450" bIns="85725" numCol="1" spcCol="1270" anchor="ctr" anchorCtr="0">
              <a:noAutofit/>
            </a:bodyPr>
            <a:lstStyle/>
            <a:p>
              <a:pPr lvl="0" defTabSz="2000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…např. v obci BAČALKY, 1. MÁJ 2012 s lidmi a alegorickými vozy</a:t>
              </a:r>
              <a:endParaRPr lang="cs-CZ" sz="2800" b="1" kern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428604"/>
          <a:ext cx="91440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304800" y="1412776"/>
          <a:ext cx="86868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31393899"/>
              </p:ext>
            </p:extLst>
          </p:nvPr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069820"/>
              </p:ext>
            </p:extLst>
          </p:nvPr>
        </p:nvGraphicFramePr>
        <p:xfrm>
          <a:off x="304800" y="1554162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67251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94217981"/>
              </p:ext>
            </p:extLst>
          </p:nvPr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1" name="Picture 3" descr="C:\Users\Lukáš Tesař\Desktop\DÁT DO PREZENTACE\hdp EU A U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096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6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09204226"/>
              </p:ext>
            </p:extLst>
          </p:nvPr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C:\Users\Lukáš Tesař\Desktop\DÁT DO PREZENTACE\HD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78497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5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556793"/>
            <a:ext cx="864096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484784"/>
            <a:ext cx="869069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32896081"/>
              </p:ext>
            </p:extLst>
          </p:nvPr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484784"/>
            <a:ext cx="8928992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96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5940474"/>
              </p:ext>
            </p:extLst>
          </p:nvPr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51520" y="630932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ČÍSLA JSOU V PROCENTECH HDP, Zdroj: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2013, FISKÁLNÍ VÝHLED ČR 2.Q 2013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266599"/>
              </p:ext>
            </p:extLst>
          </p:nvPr>
        </p:nvGraphicFramePr>
        <p:xfrm>
          <a:off x="221942" y="1484785"/>
          <a:ext cx="8670539" cy="482761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56779"/>
                <a:gridCol w="839633"/>
                <a:gridCol w="854831"/>
                <a:gridCol w="792917"/>
                <a:gridCol w="1242730"/>
                <a:gridCol w="1094948"/>
                <a:gridCol w="1067791"/>
                <a:gridCol w="1120910"/>
              </a:tblGrid>
              <a:tr h="867341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TITUL</a:t>
                      </a:r>
                      <a:endParaRPr lang="cs-CZ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PŘÍJMY</a:t>
                      </a:r>
                      <a:endParaRPr lang="cs-CZ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VÝDAJE</a:t>
                      </a:r>
                      <a:endParaRPr lang="cs-CZ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MZDY</a:t>
                      </a:r>
                      <a:endParaRPr lang="cs-CZ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PĚNĚŽITÉ SOCIÁLNÍ</a:t>
                      </a:r>
                      <a:r>
                        <a:rPr lang="cs-CZ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DÁVKY</a:t>
                      </a:r>
                      <a:endParaRPr lang="cs-CZ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SPOTŘEBA</a:t>
                      </a:r>
                      <a:endParaRPr lang="cs-CZ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INVESTICE</a:t>
                      </a:r>
                      <a:endParaRPr lang="cs-CZ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ÚROKY PLACENÉ</a:t>
                      </a:r>
                      <a:endParaRPr lang="cs-CZ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20602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EU27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45,4</a:t>
                      </a:r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cs-CZ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49,4</a:t>
                      </a:r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cs-CZ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10,7</a:t>
                      </a:r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cs-CZ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16,9</a:t>
                      </a:r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cs-CZ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21,7%</a:t>
                      </a:r>
                      <a:endParaRPr lang="cs-CZ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2,3%</a:t>
                      </a:r>
                      <a:endParaRPr lang="cs-CZ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2,9</a:t>
                      </a:r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cs-CZ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420602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EA17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49,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10,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17,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21,6%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2,1%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3,1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0602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ČR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1%</a:t>
                      </a:r>
                      <a:endParaRPr lang="cs-CZ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44,5%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7,3%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13,9%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20,7%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3,1%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1,5%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385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ŘECKO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7%</a:t>
                      </a:r>
                      <a:endParaRPr lang="cs-CZ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,8</a:t>
                      </a:r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cs-CZ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12,</a:t>
                      </a:r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5%</a:t>
                      </a:r>
                      <a:endParaRPr lang="cs-CZ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20,0%</a:t>
                      </a:r>
                      <a:r>
                        <a:rPr lang="cs-CZ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EU</a:t>
                      </a: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max</a:t>
                      </a: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20,6%</a:t>
                      </a:r>
                      <a:endParaRPr lang="cs-CZ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1,8%</a:t>
                      </a:r>
                      <a:endParaRPr lang="cs-CZ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4,4%</a:t>
                      </a:r>
                      <a:endParaRPr lang="cs-CZ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2060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SLOVENSKO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33,1%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37,4%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7,0%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13,7%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17,5%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1,9%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1,9%</a:t>
                      </a:r>
                      <a:endParaRPr lang="cs-CZ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85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LOTT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YŠŠKO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,2%</a:t>
                      </a:r>
                      <a:endParaRPr lang="cs-CZ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36,5%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9,1%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9,8%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EU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min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.)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15,3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3,9%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1,4%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9885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NĚMECKO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45,2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cs-CZ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45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% 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2,5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885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ITÁLIE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47,7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cs-CZ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50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% 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5,4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11320</TotalTime>
  <Words>2272</Words>
  <Application>Microsoft Office PowerPoint</Application>
  <PresentationFormat>Předvádění na obrazovce (4:3)</PresentationFormat>
  <Paragraphs>608</Paragraphs>
  <Slides>38</Slides>
  <Notes>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0" baseType="lpstr">
      <vt:lpstr>Cesta</vt:lpstr>
      <vt:lpstr>List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LIGA NEÚPLATNÝCH</dc:title>
  <dc:creator>Lukáš Tesař</dc:creator>
  <cp:lastModifiedBy>Lukáš Tesař</cp:lastModifiedBy>
  <cp:revision>645</cp:revision>
  <dcterms:modified xsi:type="dcterms:W3CDTF">2013-09-04T12:59:47Z</dcterms:modified>
</cp:coreProperties>
</file>